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6" r:id="rId2"/>
    <p:sldId id="264" r:id="rId3"/>
    <p:sldId id="262" r:id="rId4"/>
    <p:sldId id="303" r:id="rId5"/>
    <p:sldId id="304" r:id="rId6"/>
    <p:sldId id="289" r:id="rId7"/>
    <p:sldId id="290" r:id="rId8"/>
    <p:sldId id="285" r:id="rId9"/>
    <p:sldId id="292" r:id="rId10"/>
    <p:sldId id="295" r:id="rId11"/>
    <p:sldId id="293" r:id="rId12"/>
    <p:sldId id="291" r:id="rId13"/>
    <p:sldId id="294" r:id="rId14"/>
    <p:sldId id="300" r:id="rId15"/>
    <p:sldId id="296" r:id="rId16"/>
    <p:sldId id="302" r:id="rId17"/>
    <p:sldId id="298" r:id="rId18"/>
    <p:sldId id="306" r:id="rId19"/>
    <p:sldId id="297" r:id="rId20"/>
    <p:sldId id="299" r:id="rId21"/>
    <p:sldId id="305" r:id="rId22"/>
    <p:sldId id="263" r:id="rId23"/>
    <p:sldId id="301" r:id="rId24"/>
    <p:sldId id="281" r:id="rId25"/>
    <p:sldId id="282" r:id="rId2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119"/>
    <p:restoredTop sz="94679"/>
  </p:normalViewPr>
  <p:slideViewPr>
    <p:cSldViewPr snapToGrid="0">
      <p:cViewPr>
        <p:scale>
          <a:sx n="126" d="100"/>
          <a:sy n="126" d="100"/>
        </p:scale>
        <p:origin x="1768" y="8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15F9C5-5CD9-AC4E-BE39-5CA3D8B4E97F}" type="datetimeFigureOut">
              <a:rPr kumimoji="1" lang="zh-CN" altLang="en-US" smtClean="0"/>
              <a:t>2022/9/13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12B701-B010-C94E-B7F4-DB5B68F8F2A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101669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12B701-B010-C94E-B7F4-DB5B68F8F2A8}" type="slidenum">
              <a:rPr kumimoji="1" lang="zh-CN" altLang="en-US" smtClean="0"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457185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0BA49E-6C0C-4D2B-83FC-AA4A740584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A37F4C3-DCBC-4959-BE4C-7CDBE74DAC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AB90EA5-EC82-4720-84E5-F806A1C86C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314EA-FA5B-6346-AB25-2B60942E7FA8}" type="datetime1">
              <a:rPr lang="zh-CN" altLang="en-US" smtClean="0"/>
              <a:t>2022/9/13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456ACDA-A28A-46DB-B35F-AE036D8F3C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700B831-D407-4F1E-BBB5-EE03DDA19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4E813-84E9-47E6-B5AC-41D88705236B}" type="slidenum">
              <a:rPr lang="zh-CN" altLang="en-US" smtClean="0"/>
              <a:t>‹#›</a:t>
            </a:fld>
            <a:r>
              <a:rPr lang="en-US" altLang="zh-CN" dirty="0"/>
              <a:t>/24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89369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C52890-DEBB-4241-B56E-5C1B5AA10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EBA49F8-D194-4682-88AE-C400B3EBE8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9534CAF-4C00-4180-B115-A837AC92FC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51ED5-D409-BB41-A7ED-50E006D7FCD1}" type="datetime1">
              <a:rPr lang="zh-CN" altLang="en-US" smtClean="0"/>
              <a:t>2022/9/13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7ED9E1E-586B-4248-9D37-758498B6F4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E9E4E99-5343-4951-AF7F-1CA56D616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4E813-84E9-47E6-B5AC-41D88705236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36268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A916D832-8875-4B74-8705-BA22337DD3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FA658BD-03EF-4CDA-A49F-15C943B9BE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1C5383E-896F-42DE-804D-B97F37CD6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416539-B4CB-744A-9EE9-A9C12954CAC5}" type="datetime1">
              <a:rPr lang="zh-CN" altLang="en-US" smtClean="0"/>
              <a:t>2022/9/13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5DBF96E-CF36-4F12-8672-0246A278FC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E75AF96-7280-4A52-B747-873FA0B3D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4E813-84E9-47E6-B5AC-41D88705236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5431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D10799-DAA3-441B-9AC1-D4050DAC60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4A103E9-E218-4C50-A7A5-1E82ECF787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E256184-F3B1-49F7-8341-82A11E94D4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7AD71-32A2-AC40-861D-25C55BE0DA7E}" type="datetime1">
              <a:rPr lang="zh-CN" altLang="en-US" smtClean="0"/>
              <a:t>2022/9/13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19FCC80-9451-4C9E-902D-55851871E7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F785F0C-1328-40A7-8FDF-6E01DA712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4E813-84E9-47E6-B5AC-41D88705236B}" type="slidenum">
              <a:rPr lang="zh-CN" altLang="en-US" smtClean="0"/>
              <a:t>‹#›</a:t>
            </a:fld>
            <a:r>
              <a:rPr lang="en-US" altLang="zh-CN" dirty="0"/>
              <a:t>/24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755362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A63BC4D-60CE-424D-A3ED-26D2675412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A1EFC6F-5C8B-4B15-A9D5-66ED72892F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82FCDC6-D592-41AF-A5FC-4E8EDA4F99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D488C-54AD-834B-823F-A616ABA33E98}" type="datetime1">
              <a:rPr lang="zh-CN" altLang="en-US" smtClean="0"/>
              <a:t>2022/9/13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CD05FF5-F7C4-4B5F-BCEF-10FB4CFE71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06A4A73-2ADB-4291-8424-507F15A8D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4E813-84E9-47E6-B5AC-41D88705236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34363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93CE710-CF75-449C-8C03-355575DC0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0415D29-5905-47DD-8DCC-A0F6C009F5B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E3402E5-D4F4-413D-BE42-D95A5A545E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E23C76E-5C43-41E2-B9CA-96AAA09B36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9C362-D2A2-724F-9BB8-605DEE80F7CC}" type="datetime1">
              <a:rPr lang="zh-CN" altLang="en-US" smtClean="0"/>
              <a:t>2022/9/13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90DE653-1518-46DF-AF4B-A6D31EBC29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13A78E8-EDA7-47EC-8DDA-75A875FE22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4E813-84E9-47E6-B5AC-41D88705236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00382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0E1D64F-F246-46C4-9E1F-B6C520BB33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4706A44-05A2-4555-9076-1542DA12D5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CCCD1D8-CA26-41F8-B577-98BFEB5E4B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B753BE3-8689-42C7-BCEF-52D5029A80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FD753919-E153-456E-9431-8DACB75393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49E48483-55AC-4516-BD19-9FA0D8F8AE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4DFA6-6D03-A34F-80AB-73A59B8FC121}" type="datetime1">
              <a:rPr lang="zh-CN" altLang="en-US" smtClean="0"/>
              <a:t>2022/9/13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74521996-3764-4923-B62B-280753889F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43B2BF5F-A7FB-4D10-B2C8-1EAD1A6798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4E813-84E9-47E6-B5AC-41D88705236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53051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9934D70-4E9F-4565-B940-92CFD4771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891A519-ECC5-40BB-BED9-5DB982A7CB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A3F69-EBA1-5E4D-95E3-A819B17F3B41}" type="datetime1">
              <a:rPr lang="zh-CN" altLang="en-US" smtClean="0"/>
              <a:t>2022/9/13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99E028C-C61A-4204-A0C4-B85E2082AA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37DC9D4-440D-47EA-98A8-224BAFDA56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4E813-84E9-47E6-B5AC-41D88705236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68289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316E9E7-F389-4AA2-A021-9B83A8FA23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DD9124-0B6C-FB45-B2ED-1A08EBA4DA66}" type="datetime1">
              <a:rPr lang="zh-CN" altLang="en-US" smtClean="0"/>
              <a:t>2022/9/13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47E2EF16-17A4-4D09-A2E4-CD4E6CAFA8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435650F-F73E-474D-854A-2A205A93F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4E813-84E9-47E6-B5AC-41D88705236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80150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E4DFC0-5AFC-4FA9-9F1F-F9FA0BE761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C507176-ECA0-4758-89E3-30147EBF84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8C1ADCB-59DF-4F35-B6BC-662853FC02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82DC1C8-DC8E-4FBF-8AAE-5AF54EEE01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219C6-E440-AC4E-8BA5-785C0D10F009}" type="datetime1">
              <a:rPr lang="zh-CN" altLang="en-US" smtClean="0"/>
              <a:t>2022/9/13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985B9CF-5C61-468F-B900-C61A2D1521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B8920F9-5C8B-40E5-B009-81459F9629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4E813-84E9-47E6-B5AC-41D88705236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23166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5942A7D-7EF4-4957-B3BC-1363249445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01407299-8800-4C0F-B239-FAA3EC8D69C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F53FF96-4176-42A8-A003-531EC0B42B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BC3B613-FE38-44E4-B1C4-C663BFDB73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19BCE-9AF1-5345-ACD7-9655D26023BE}" type="datetime1">
              <a:rPr lang="zh-CN" altLang="en-US" smtClean="0"/>
              <a:t>2022/9/13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569475B-E5A9-4F2D-BC09-C6E36A8F52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E2B018F-24CA-4D7A-B539-149C3DF82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4E813-84E9-47E6-B5AC-41D88705236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9980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6BF19709-4647-44DA-875E-DC419C74C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65A7028-CD88-404E-A2BC-4C420B255F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7769E37-FEE6-471C-AAA6-F55A2AB4EA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E4406A-9135-3A44-9C71-D862A9EAB12E}" type="datetime1">
              <a:rPr lang="zh-CN" altLang="en-US" smtClean="0"/>
              <a:t>2022/9/13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24E4451-7FE9-4E92-BC73-5BFB5B86C0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D778EAB-87D1-4853-873F-863757A0AF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C4E813-84E9-47E6-B5AC-41D88705236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71566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37B9C6FB-F3A8-40AB-A8F4-360E05241EB8}"/>
              </a:ext>
            </a:extLst>
          </p:cNvPr>
          <p:cNvSpPr txBox="1"/>
          <p:nvPr/>
        </p:nvSpPr>
        <p:spPr>
          <a:xfrm>
            <a:off x="5101407" y="4276947"/>
            <a:ext cx="1989183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Xiujie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Song</a:t>
            </a:r>
          </a:p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Sep</a:t>
            </a: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21st</a:t>
            </a: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22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564051F5-C189-6644-9501-78245EA85E91}"/>
              </a:ext>
            </a:extLst>
          </p:cNvPr>
          <p:cNvSpPr/>
          <p:nvPr/>
        </p:nvSpPr>
        <p:spPr>
          <a:xfrm>
            <a:off x="586335" y="1934723"/>
            <a:ext cx="1101932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Brief</a:t>
            </a:r>
            <a:r>
              <a:rPr lang="zh-CN" alt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r>
              <a:rPr lang="zh-CN" alt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lang="zh-CN" alt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E-commerce Knowledge</a:t>
            </a:r>
            <a:r>
              <a:rPr lang="zh-CN" alt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Graph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51ED550-F5C7-7440-AE7C-13E19FFC7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4E813-84E9-47E6-B5AC-41D88705236B}" type="slidenum">
              <a:rPr lang="zh-CN" altLang="en-US" smtClean="0"/>
              <a:t>1</a:t>
            </a:fld>
            <a:r>
              <a:rPr lang="en-US" altLang="zh-CN" dirty="0"/>
              <a:t>/25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090180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>
            <a:extLst>
              <a:ext uri="{FF2B5EF4-FFF2-40B4-BE49-F238E27FC236}">
                <a16:creationId xmlns:a16="http://schemas.microsoft.com/office/drawing/2014/main" id="{CD617082-A107-84A0-7719-A9BF1914FFC8}"/>
              </a:ext>
            </a:extLst>
          </p:cNvPr>
          <p:cNvSpPr txBox="1"/>
          <p:nvPr/>
        </p:nvSpPr>
        <p:spPr>
          <a:xfrm>
            <a:off x="457935" y="902019"/>
            <a:ext cx="10433945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2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" altLang="zh-CN" dirty="0" err="1"/>
              <a:t>AliCoCo</a:t>
            </a:r>
            <a:r>
              <a:rPr lang="zh-CN" altLang="en-US" dirty="0"/>
              <a:t> </a:t>
            </a:r>
            <a:r>
              <a:rPr lang="en-US" altLang="zh-CN" dirty="0"/>
              <a:t>overview:</a:t>
            </a:r>
            <a:endParaRPr lang="en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/>
              <a:t>E-commerce</a:t>
            </a:r>
            <a:r>
              <a:rPr lang="zh-CN" altLang="en-US" dirty="0"/>
              <a:t> </a:t>
            </a:r>
            <a:r>
              <a:rPr lang="en-US" altLang="zh-CN" dirty="0"/>
              <a:t>concepts:</a:t>
            </a:r>
            <a:r>
              <a:rPr lang="zh-CN" altLang="en-US" dirty="0"/>
              <a:t> </a:t>
            </a:r>
            <a:r>
              <a:rPr lang="en-US" altLang="zh-CN" dirty="0"/>
              <a:t>phrases</a:t>
            </a:r>
            <a:r>
              <a:rPr lang="zh-CN" altLang="en-US" dirty="0"/>
              <a:t> </a:t>
            </a:r>
            <a:r>
              <a:rPr lang="en-US" altLang="zh-CN" dirty="0"/>
              <a:t>representing</a:t>
            </a:r>
            <a:r>
              <a:rPr lang="zh-CN" altLang="en-US" dirty="0"/>
              <a:t> </a:t>
            </a:r>
            <a:r>
              <a:rPr lang="en-US" altLang="zh-CN" dirty="0"/>
              <a:t>user</a:t>
            </a:r>
            <a:r>
              <a:rPr lang="zh-CN" altLang="en-US" dirty="0"/>
              <a:t> </a:t>
            </a:r>
            <a:r>
              <a:rPr lang="en-US" altLang="zh-CN" dirty="0"/>
              <a:t>needs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E.g.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outdoor barbecue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/>
              <a:t>Primitive</a:t>
            </a:r>
            <a:r>
              <a:rPr lang="zh-CN" altLang="en-US" dirty="0"/>
              <a:t> </a:t>
            </a:r>
            <a:r>
              <a:rPr lang="en-US" altLang="zh-CN" dirty="0"/>
              <a:t>concepts:</a:t>
            </a:r>
            <a:r>
              <a:rPr lang="zh-CN" altLang="en-US" dirty="0"/>
              <a:t> </a:t>
            </a:r>
            <a:r>
              <a:rPr lang="en" altLang="zh-CN" dirty="0"/>
              <a:t>a fundamental language to describe each concept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&lt;Event: Barbecue&gt; | &lt;Location: Outdoor&gt; | &lt;Weather: Sunny&gt; | ... </a:t>
            </a:r>
            <a:endParaRPr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/>
              <a:t>Taxonomy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ategorize</a:t>
            </a: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all primitive concepts into classes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/>
              <a:t>Items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billions of items on Alibaba are related with</a:t>
            </a:r>
          </a:p>
          <a:p>
            <a:pPr lvl="1"/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both primitive concepts and e-commerce </a:t>
            </a:r>
          </a:p>
          <a:p>
            <a:pPr lvl="1"/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concepts.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Primitive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concepts: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properties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E-commerce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concepts: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scenario</a:t>
            </a:r>
            <a:br>
              <a:rPr lang="en" altLang="zh-CN" dirty="0"/>
            </a:br>
            <a:endParaRPr lang="en" altLang="zh-CN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zh-CN" dirty="0"/>
          </a:p>
        </p:txBody>
      </p:sp>
      <p:sp>
        <p:nvSpPr>
          <p:cNvPr id="4" name="任意多边形 9">
            <a:extLst>
              <a:ext uri="{FF2B5EF4-FFF2-40B4-BE49-F238E27FC236}">
                <a16:creationId xmlns:a16="http://schemas.microsoft.com/office/drawing/2014/main" id="{4BBA7E82-DC30-4ADE-B15A-97E199419285}"/>
              </a:ext>
            </a:extLst>
          </p:cNvPr>
          <p:cNvSpPr/>
          <p:nvPr/>
        </p:nvSpPr>
        <p:spPr>
          <a:xfrm flipV="1">
            <a:off x="0" y="601358"/>
            <a:ext cx="5645149" cy="61383"/>
          </a:xfrm>
          <a:custGeom>
            <a:avLst/>
            <a:gdLst>
              <a:gd name="connsiteX0" fmla="*/ 0 w 4404360"/>
              <a:gd name="connsiteY0" fmla="*/ 0 h 0"/>
              <a:gd name="connsiteX1" fmla="*/ 4404360 w 440436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404360">
                <a:moveTo>
                  <a:pt x="0" y="0"/>
                </a:moveTo>
                <a:lnTo>
                  <a:pt x="4404360" y="0"/>
                </a:lnTo>
              </a:path>
            </a:pathLst>
          </a:custGeom>
          <a:noFill/>
          <a:ln w="28575" cap="flat">
            <a:solidFill>
              <a:schemeClr val="tx1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spcFirstLastPara="1" lIns="121919" tIns="60959" rIns="121919" bIns="60959" spcCol="38100"/>
          <a:lstStyle/>
          <a:p>
            <a:pPr marL="0" marR="0" lvl="0" indent="0" algn="l" defTabSz="1219200" rtl="0" eaLnBrk="1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AFBC2E2-9B10-47F7-B50D-807802490282}"/>
              </a:ext>
            </a:extLst>
          </p:cNvPr>
          <p:cNvSpPr txBox="1"/>
          <p:nvPr/>
        </p:nvSpPr>
        <p:spPr>
          <a:xfrm>
            <a:off x="489251" y="128967"/>
            <a:ext cx="53988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Knowledge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Graph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E-commerce :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B4664E8-454E-7F42-9549-06445D9B3C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4E813-84E9-47E6-B5AC-41D88705236B}" type="slidenum">
              <a:rPr lang="zh-CN" altLang="en-US" smtClean="0"/>
              <a:t>10</a:t>
            </a:fld>
            <a:r>
              <a:rPr lang="en-US" altLang="zh-CN" dirty="0"/>
              <a:t> /25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662A5BB-5A32-0B7E-6BAD-F3CC58BF84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3246" y="2754847"/>
            <a:ext cx="6537518" cy="3350650"/>
          </a:xfrm>
          <a:prstGeom prst="rect">
            <a:avLst/>
          </a:prstGeom>
        </p:spPr>
      </p:pic>
      <p:pic>
        <p:nvPicPr>
          <p:cNvPr id="7" name="Picture 2" descr="Alibaba, logo Icon in Social networks">
            <a:extLst>
              <a:ext uri="{FF2B5EF4-FFF2-40B4-BE49-F238E27FC236}">
                <a16:creationId xmlns:a16="http://schemas.microsoft.com/office/drawing/2014/main" id="{2FC24F0E-E568-4AC6-DEF3-897662384F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4625" y="159658"/>
            <a:ext cx="400282" cy="400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24462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任意多边形 9">
            <a:extLst>
              <a:ext uri="{FF2B5EF4-FFF2-40B4-BE49-F238E27FC236}">
                <a16:creationId xmlns:a16="http://schemas.microsoft.com/office/drawing/2014/main" id="{4BBA7E82-DC30-4ADE-B15A-97E199419285}"/>
              </a:ext>
            </a:extLst>
          </p:cNvPr>
          <p:cNvSpPr/>
          <p:nvPr/>
        </p:nvSpPr>
        <p:spPr>
          <a:xfrm flipV="1">
            <a:off x="0" y="601358"/>
            <a:ext cx="5645149" cy="61383"/>
          </a:xfrm>
          <a:custGeom>
            <a:avLst/>
            <a:gdLst>
              <a:gd name="connsiteX0" fmla="*/ 0 w 4404360"/>
              <a:gd name="connsiteY0" fmla="*/ 0 h 0"/>
              <a:gd name="connsiteX1" fmla="*/ 4404360 w 440436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404360">
                <a:moveTo>
                  <a:pt x="0" y="0"/>
                </a:moveTo>
                <a:lnTo>
                  <a:pt x="4404360" y="0"/>
                </a:lnTo>
              </a:path>
            </a:pathLst>
          </a:custGeom>
          <a:noFill/>
          <a:ln w="28575" cap="flat">
            <a:solidFill>
              <a:schemeClr val="tx1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spcFirstLastPara="1" lIns="121919" tIns="60959" rIns="121919" bIns="60959" spcCol="38100"/>
          <a:lstStyle/>
          <a:p>
            <a:pPr marL="0" marR="0" lvl="0" indent="0" algn="l" defTabSz="1219200" rtl="0" eaLnBrk="1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AFBC2E2-9B10-47F7-B50D-807802490282}"/>
              </a:ext>
            </a:extLst>
          </p:cNvPr>
          <p:cNvSpPr txBox="1"/>
          <p:nvPr/>
        </p:nvSpPr>
        <p:spPr>
          <a:xfrm>
            <a:off x="489251" y="128967"/>
            <a:ext cx="190850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29C5E5F-82B9-49EE-9322-5EB2EA42B9EE}"/>
              </a:ext>
            </a:extLst>
          </p:cNvPr>
          <p:cNvSpPr txBox="1"/>
          <p:nvPr/>
        </p:nvSpPr>
        <p:spPr>
          <a:xfrm>
            <a:off x="316530" y="902019"/>
            <a:ext cx="1176371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SzPct val="60000"/>
              <a:buFont typeface="Wingdings" pitchFamily="2" charset="2"/>
              <a:buChar char="l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pPr marL="342900" indent="-342900">
              <a:buSzPct val="60000"/>
              <a:buFont typeface="Wingdings" pitchFamily="2" charset="2"/>
              <a:buChar char="l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Knowledge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Graph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E-commerce</a:t>
            </a:r>
          </a:p>
          <a:p>
            <a:pPr marL="342900" indent="-342900">
              <a:buSzPct val="60000"/>
              <a:buFont typeface="Wingdings" pitchFamily="2" charset="2"/>
              <a:buChar char="l"/>
            </a:pP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Knowledge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Graph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Construction</a:t>
            </a:r>
            <a:endParaRPr lang="en" altLang="zh-C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SzPct val="60000"/>
              <a:buFont typeface="Wingdings" pitchFamily="2" charset="2"/>
              <a:buChar char="l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Knowledge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Graph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</a:t>
            </a:r>
          </a:p>
          <a:p>
            <a:pPr marL="342900" indent="-342900">
              <a:buSzPct val="60000"/>
              <a:buFont typeface="Wingdings" pitchFamily="2" charset="2"/>
              <a:buChar char="l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lang="en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SzPct val="60000"/>
            </a:pPr>
            <a:endParaRPr lang="en" altLang="zh-CN" sz="2400" dirty="0"/>
          </a:p>
          <a:p>
            <a:pPr marL="342900" indent="-342900" algn="l">
              <a:buSzPct val="60000"/>
              <a:buFont typeface="Wingdings" pitchFamily="2" charset="2"/>
              <a:buChar char="l"/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buSzPct val="60000"/>
              <a:buFont typeface="Wingdings" pitchFamily="2" charset="2"/>
              <a:buChar char="l"/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buFont typeface="Wingdings" pitchFamily="2" charset="2"/>
              <a:buChar char="l"/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25C5141D-6678-0945-AF2E-8A6896ED0C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4E813-84E9-47E6-B5AC-41D88705236B}" type="slidenum">
              <a:rPr lang="zh-CN" altLang="en-US" smtClean="0"/>
              <a:t>11</a:t>
            </a:fld>
            <a:r>
              <a:rPr lang="en-US" altLang="zh-CN" dirty="0"/>
              <a:t>/25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698910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文本框 26">
            <a:extLst>
              <a:ext uri="{FF2B5EF4-FFF2-40B4-BE49-F238E27FC236}">
                <a16:creationId xmlns:a16="http://schemas.microsoft.com/office/drawing/2014/main" id="{FE5CCDB8-C0A3-8A5F-1EC4-4F6361C074DF}"/>
              </a:ext>
            </a:extLst>
          </p:cNvPr>
          <p:cNvSpPr txBox="1"/>
          <p:nvPr/>
        </p:nvSpPr>
        <p:spPr>
          <a:xfrm>
            <a:off x="457935" y="902019"/>
            <a:ext cx="11207074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Taxonomy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manually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defined</a:t>
            </a:r>
            <a:r>
              <a:rPr lang="en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hierarchy of pre-defined classes to index million of (primitive) concepts.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classes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defined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first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hierarchy.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Category”, “Brand”, “Color”, “Design”, “Function”, “Material”, “Pattern”, “Shape” “Smell”, “Taste” and “Style”,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etc.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en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Category”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largest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one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800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leaf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nodes.</a:t>
            </a:r>
            <a:endParaRPr lang="en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en-US" altLang="zh-C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altLang="zh-C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任意多边形 9">
            <a:extLst>
              <a:ext uri="{FF2B5EF4-FFF2-40B4-BE49-F238E27FC236}">
                <a16:creationId xmlns:a16="http://schemas.microsoft.com/office/drawing/2014/main" id="{76CB9E00-1D71-4ECE-8912-1261A1D908D0}"/>
              </a:ext>
            </a:extLst>
          </p:cNvPr>
          <p:cNvSpPr/>
          <p:nvPr/>
        </p:nvSpPr>
        <p:spPr>
          <a:xfrm flipV="1">
            <a:off x="0" y="601358"/>
            <a:ext cx="5645149" cy="61383"/>
          </a:xfrm>
          <a:custGeom>
            <a:avLst/>
            <a:gdLst>
              <a:gd name="connsiteX0" fmla="*/ 0 w 4404360"/>
              <a:gd name="connsiteY0" fmla="*/ 0 h 0"/>
              <a:gd name="connsiteX1" fmla="*/ 4404360 w 440436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404360">
                <a:moveTo>
                  <a:pt x="0" y="0"/>
                </a:moveTo>
                <a:lnTo>
                  <a:pt x="4404360" y="0"/>
                </a:lnTo>
              </a:path>
            </a:pathLst>
          </a:custGeom>
          <a:noFill/>
          <a:ln w="28575" cap="flat">
            <a:solidFill>
              <a:schemeClr val="tx1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spcFirstLastPara="1" lIns="121919" tIns="60959" rIns="121919" bIns="60959" spcCol="38100"/>
          <a:lstStyle/>
          <a:p>
            <a:pPr marL="0" marR="0" lvl="0" indent="0" algn="l" defTabSz="1219200" rtl="0" eaLnBrk="1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0225012-0F42-4EF0-8382-818E414CB0FD}"/>
              </a:ext>
            </a:extLst>
          </p:cNvPr>
          <p:cNvSpPr txBox="1"/>
          <p:nvPr/>
        </p:nvSpPr>
        <p:spPr>
          <a:xfrm>
            <a:off x="489251" y="128967"/>
            <a:ext cx="535536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Knowledge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Graph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Construction: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23" name="灯片编号占位符 22">
            <a:extLst>
              <a:ext uri="{FF2B5EF4-FFF2-40B4-BE49-F238E27FC236}">
                <a16:creationId xmlns:a16="http://schemas.microsoft.com/office/drawing/2014/main" id="{52F7AE4C-317D-BC4E-A6B1-A91979B38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4E813-84E9-47E6-B5AC-41D88705236B}" type="slidenum">
              <a:rPr lang="zh-CN" altLang="en-US" smtClean="0"/>
              <a:t>12</a:t>
            </a:fld>
            <a:r>
              <a:rPr lang="en-US" altLang="zh-CN" dirty="0"/>
              <a:t>/25</a:t>
            </a:r>
            <a:endParaRPr lang="zh-CN" altLang="en-US" dirty="0"/>
          </a:p>
        </p:txBody>
      </p:sp>
      <p:sp>
        <p:nvSpPr>
          <p:cNvPr id="28" name="AutoShape 6" descr="小米（MI） 小米Redmi触屏音箱小爱同学智能音箱8英寸蓝牙音响 白色 官方标配">
            <a:extLst>
              <a:ext uri="{FF2B5EF4-FFF2-40B4-BE49-F238E27FC236}">
                <a16:creationId xmlns:a16="http://schemas.microsoft.com/office/drawing/2014/main" id="{5FDD100A-6CB4-82EC-42DE-9D099618D0B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704173" y="3114229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2" name="Picture 2" descr="Alibaba, logo Icon in Social networks">
            <a:extLst>
              <a:ext uri="{FF2B5EF4-FFF2-40B4-BE49-F238E27FC236}">
                <a16:creationId xmlns:a16="http://schemas.microsoft.com/office/drawing/2014/main" id="{8B27252D-D443-C98D-45AA-735A607726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1108" y="173510"/>
            <a:ext cx="400282" cy="400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01E905A5-BEC7-29ED-C475-6E36692CA6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8489" y="3438972"/>
            <a:ext cx="3712260" cy="2976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2909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文本框 26">
            <a:extLst>
              <a:ext uri="{FF2B5EF4-FFF2-40B4-BE49-F238E27FC236}">
                <a16:creationId xmlns:a16="http://schemas.microsoft.com/office/drawing/2014/main" id="{FE5CCDB8-C0A3-8A5F-1EC4-4F6361C074DF}"/>
              </a:ext>
            </a:extLst>
          </p:cNvPr>
          <p:cNvSpPr txBox="1"/>
          <p:nvPr/>
        </p:nvSpPr>
        <p:spPr>
          <a:xfrm>
            <a:off x="457935" y="902019"/>
            <a:ext cx="11207074" cy="4339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Primitive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Concepts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Aim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describe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every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item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need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e-commerce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taxonomy.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Vocabulary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mining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sequence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labeling: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BiLSTM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-CRF</a:t>
            </a:r>
            <a:endParaRPr lang="en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mine new concepts from large-scale e-commerce corpus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queries, product titles, user-written reviews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etc.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Hypernym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discovery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classify each primitive concept into fine-grained classes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Pattern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based: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Y such as X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“xx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裤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isA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裤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Projection learning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F(</a:t>
            </a: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hyponym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p,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hypernym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prob.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isA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relationship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Active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learning: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en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ncertainty</a:t>
            </a: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high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onfidence</a:t>
            </a: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ampling</a:t>
            </a: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strategy (UCS) </a:t>
            </a:r>
            <a:endParaRPr lang="en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任意多边形 9">
            <a:extLst>
              <a:ext uri="{FF2B5EF4-FFF2-40B4-BE49-F238E27FC236}">
                <a16:creationId xmlns:a16="http://schemas.microsoft.com/office/drawing/2014/main" id="{76CB9E00-1D71-4ECE-8912-1261A1D908D0}"/>
              </a:ext>
            </a:extLst>
          </p:cNvPr>
          <p:cNvSpPr/>
          <p:nvPr/>
        </p:nvSpPr>
        <p:spPr>
          <a:xfrm flipV="1">
            <a:off x="0" y="601358"/>
            <a:ext cx="5645149" cy="61383"/>
          </a:xfrm>
          <a:custGeom>
            <a:avLst/>
            <a:gdLst>
              <a:gd name="connsiteX0" fmla="*/ 0 w 4404360"/>
              <a:gd name="connsiteY0" fmla="*/ 0 h 0"/>
              <a:gd name="connsiteX1" fmla="*/ 4404360 w 440436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404360">
                <a:moveTo>
                  <a:pt x="0" y="0"/>
                </a:moveTo>
                <a:lnTo>
                  <a:pt x="4404360" y="0"/>
                </a:lnTo>
              </a:path>
            </a:pathLst>
          </a:custGeom>
          <a:noFill/>
          <a:ln w="28575" cap="flat">
            <a:solidFill>
              <a:schemeClr val="tx1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spcFirstLastPara="1" lIns="121919" tIns="60959" rIns="121919" bIns="60959" spcCol="38100"/>
          <a:lstStyle/>
          <a:p>
            <a:pPr marL="0" marR="0" lvl="0" indent="0" algn="l" defTabSz="1219200" rtl="0" eaLnBrk="1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0225012-0F42-4EF0-8382-818E414CB0FD}"/>
              </a:ext>
            </a:extLst>
          </p:cNvPr>
          <p:cNvSpPr txBox="1"/>
          <p:nvPr/>
        </p:nvSpPr>
        <p:spPr>
          <a:xfrm>
            <a:off x="489251" y="128967"/>
            <a:ext cx="535536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Knowledge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Graph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Construction: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23" name="灯片编号占位符 22">
            <a:extLst>
              <a:ext uri="{FF2B5EF4-FFF2-40B4-BE49-F238E27FC236}">
                <a16:creationId xmlns:a16="http://schemas.microsoft.com/office/drawing/2014/main" id="{52F7AE4C-317D-BC4E-A6B1-A91979B38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4E813-84E9-47E6-B5AC-41D88705236B}" type="slidenum">
              <a:rPr lang="zh-CN" altLang="en-US" smtClean="0"/>
              <a:t>13</a:t>
            </a:fld>
            <a:r>
              <a:rPr lang="en-US" altLang="zh-CN" dirty="0"/>
              <a:t>/25</a:t>
            </a:r>
            <a:endParaRPr lang="zh-CN" altLang="en-US" dirty="0"/>
          </a:p>
        </p:txBody>
      </p:sp>
      <p:sp>
        <p:nvSpPr>
          <p:cNvPr id="28" name="AutoShape 6" descr="小米（MI） 小米Redmi触屏音箱小爱同学智能音箱8英寸蓝牙音响 白色 官方标配">
            <a:extLst>
              <a:ext uri="{FF2B5EF4-FFF2-40B4-BE49-F238E27FC236}">
                <a16:creationId xmlns:a16="http://schemas.microsoft.com/office/drawing/2014/main" id="{5FDD100A-6CB4-82EC-42DE-9D099618D0B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704173" y="3114229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2" name="Picture 2" descr="Alibaba, logo Icon in Social networks">
            <a:extLst>
              <a:ext uri="{FF2B5EF4-FFF2-40B4-BE49-F238E27FC236}">
                <a16:creationId xmlns:a16="http://schemas.microsoft.com/office/drawing/2014/main" id="{8B27252D-D443-C98D-45AA-735A607726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1108" y="173510"/>
            <a:ext cx="400282" cy="400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98D1914C-B905-BE16-9D31-0639629B09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3753" y="1922634"/>
            <a:ext cx="3797552" cy="2754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7956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圆角矩形 2">
            <a:extLst>
              <a:ext uri="{FF2B5EF4-FFF2-40B4-BE49-F238E27FC236}">
                <a16:creationId xmlns:a16="http://schemas.microsoft.com/office/drawing/2014/main" id="{5E4E6D15-E0CE-B7DF-097D-ED7216EBF1C4}"/>
              </a:ext>
            </a:extLst>
          </p:cNvPr>
          <p:cNvSpPr/>
          <p:nvPr/>
        </p:nvSpPr>
        <p:spPr>
          <a:xfrm>
            <a:off x="766185" y="2411506"/>
            <a:ext cx="10009391" cy="394484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200" dirty="0">
              <a:solidFill>
                <a:schemeClr val="tx1"/>
              </a:solidFill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FE5CCDB8-C0A3-8A5F-1EC4-4F6361C074DF}"/>
              </a:ext>
            </a:extLst>
          </p:cNvPr>
          <p:cNvSpPr txBox="1"/>
          <p:nvPr/>
        </p:nvSpPr>
        <p:spPr>
          <a:xfrm>
            <a:off x="457935" y="902019"/>
            <a:ext cx="11207074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Primary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Concepts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Hypernym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discovery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Active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learning: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en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ncertainty</a:t>
            </a: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high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onfidence</a:t>
            </a: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ampling</a:t>
            </a: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strategy (UCS)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elect samples which can improve model </a:t>
            </a:r>
            <a:r>
              <a:rPr lang="en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effectivel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y to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label</a:t>
            </a: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(usually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difficult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samples)</a:t>
            </a:r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任意多边形 9">
            <a:extLst>
              <a:ext uri="{FF2B5EF4-FFF2-40B4-BE49-F238E27FC236}">
                <a16:creationId xmlns:a16="http://schemas.microsoft.com/office/drawing/2014/main" id="{76CB9E00-1D71-4ECE-8912-1261A1D908D0}"/>
              </a:ext>
            </a:extLst>
          </p:cNvPr>
          <p:cNvSpPr/>
          <p:nvPr/>
        </p:nvSpPr>
        <p:spPr>
          <a:xfrm flipV="1">
            <a:off x="0" y="601358"/>
            <a:ext cx="5645149" cy="61383"/>
          </a:xfrm>
          <a:custGeom>
            <a:avLst/>
            <a:gdLst>
              <a:gd name="connsiteX0" fmla="*/ 0 w 4404360"/>
              <a:gd name="connsiteY0" fmla="*/ 0 h 0"/>
              <a:gd name="connsiteX1" fmla="*/ 4404360 w 440436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404360">
                <a:moveTo>
                  <a:pt x="0" y="0"/>
                </a:moveTo>
                <a:lnTo>
                  <a:pt x="4404360" y="0"/>
                </a:lnTo>
              </a:path>
            </a:pathLst>
          </a:custGeom>
          <a:noFill/>
          <a:ln w="28575" cap="flat">
            <a:solidFill>
              <a:schemeClr val="tx1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spcFirstLastPara="1" lIns="121919" tIns="60959" rIns="121919" bIns="60959" spcCol="38100"/>
          <a:lstStyle/>
          <a:p>
            <a:pPr marL="0" marR="0" lvl="0" indent="0" algn="l" defTabSz="1219200" rtl="0" eaLnBrk="1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0225012-0F42-4EF0-8382-818E414CB0FD}"/>
              </a:ext>
            </a:extLst>
          </p:cNvPr>
          <p:cNvSpPr txBox="1"/>
          <p:nvPr/>
        </p:nvSpPr>
        <p:spPr>
          <a:xfrm>
            <a:off x="489251" y="128967"/>
            <a:ext cx="535536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Knowledge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Graph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Construction: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23" name="灯片编号占位符 22">
            <a:extLst>
              <a:ext uri="{FF2B5EF4-FFF2-40B4-BE49-F238E27FC236}">
                <a16:creationId xmlns:a16="http://schemas.microsoft.com/office/drawing/2014/main" id="{52F7AE4C-317D-BC4E-A6B1-A91979B38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4E813-84E9-47E6-B5AC-41D88705236B}" type="slidenum">
              <a:rPr lang="zh-CN" altLang="en-US" smtClean="0"/>
              <a:t>14</a:t>
            </a:fld>
            <a:r>
              <a:rPr lang="en-US" altLang="zh-CN" dirty="0"/>
              <a:t>/25</a:t>
            </a:r>
            <a:endParaRPr lang="zh-CN" altLang="en-US" dirty="0"/>
          </a:p>
        </p:txBody>
      </p:sp>
      <p:sp>
        <p:nvSpPr>
          <p:cNvPr id="28" name="AutoShape 6" descr="小米（MI） 小米Redmi触屏音箱小爱同学智能音箱8英寸蓝牙音响 白色 官方标配">
            <a:extLst>
              <a:ext uri="{FF2B5EF4-FFF2-40B4-BE49-F238E27FC236}">
                <a16:creationId xmlns:a16="http://schemas.microsoft.com/office/drawing/2014/main" id="{5FDD100A-6CB4-82EC-42DE-9D099618D0B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704173" y="3114229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2" name="Picture 2" descr="Alibaba, logo Icon in Social networks">
            <a:extLst>
              <a:ext uri="{FF2B5EF4-FFF2-40B4-BE49-F238E27FC236}">
                <a16:creationId xmlns:a16="http://schemas.microsoft.com/office/drawing/2014/main" id="{8B27252D-D443-C98D-45AA-735A607726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1108" y="173510"/>
            <a:ext cx="400282" cy="400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椭圆 5">
            <a:extLst>
              <a:ext uri="{FF2B5EF4-FFF2-40B4-BE49-F238E27FC236}">
                <a16:creationId xmlns:a16="http://schemas.microsoft.com/office/drawing/2014/main" id="{673D1F77-8C01-1AAD-0FE9-AAC45C95EE8B}"/>
              </a:ext>
            </a:extLst>
          </p:cNvPr>
          <p:cNvSpPr/>
          <p:nvPr/>
        </p:nvSpPr>
        <p:spPr>
          <a:xfrm>
            <a:off x="876415" y="2598401"/>
            <a:ext cx="2496968" cy="23542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CN" dirty="0"/>
          </a:p>
          <a:p>
            <a:pPr algn="ctr"/>
            <a:endParaRPr kumimoji="1" lang="en-US" altLang="zh-CN" dirty="0"/>
          </a:p>
          <a:p>
            <a:pPr algn="ctr"/>
            <a:endParaRPr kumimoji="1" lang="en-US" altLang="zh-CN" dirty="0"/>
          </a:p>
          <a:p>
            <a:pPr algn="ctr"/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Unlabeled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kumimoji="1"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endParaRPr kumimoji="1" lang="zh-CN" alt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6A73AF47-C30B-9288-DE34-06B0025A5CBD}"/>
              </a:ext>
            </a:extLst>
          </p:cNvPr>
          <p:cNvSpPr/>
          <p:nvPr/>
        </p:nvSpPr>
        <p:spPr>
          <a:xfrm>
            <a:off x="1757082" y="2743557"/>
            <a:ext cx="1167911" cy="1031965"/>
          </a:xfrm>
          <a:prstGeom prst="ellipse">
            <a:avLst/>
          </a:prstGeom>
          <a:solidFill>
            <a:schemeClr val="bg1"/>
          </a:solidFill>
          <a:ln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椭圆 7">
                <a:extLst>
                  <a:ext uri="{FF2B5EF4-FFF2-40B4-BE49-F238E27FC236}">
                    <a16:creationId xmlns:a16="http://schemas.microsoft.com/office/drawing/2014/main" id="{0CF7482C-D335-7B8E-618F-06A0EC28C43C}"/>
                  </a:ext>
                </a:extLst>
              </p:cNvPr>
              <p:cNvSpPr/>
              <p:nvPr/>
            </p:nvSpPr>
            <p:spPr>
              <a:xfrm>
                <a:off x="3952132" y="2923907"/>
                <a:ext cx="1202574" cy="1029528"/>
              </a:xfrm>
              <a:prstGeom prst="ellipse">
                <a:avLst/>
              </a:prstGeom>
              <a:solidFill>
                <a:srgbClr val="0070C0"/>
              </a:solidFill>
              <a:ln>
                <a:prstDash val="dash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Labeled</a:t>
                </a:r>
                <a:r>
                  <a:rPr kumimoji="1" lang="zh-CN" alt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Dataset</a:t>
                </a:r>
                <a:r>
                  <a:rPr kumimoji="1" lang="zh-CN" alt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4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1" lang="en-US" altLang="zh-CN" sz="1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𝐷</m:t>
                        </m:r>
                      </m:e>
                      <m:sub>
                        <m:r>
                          <a:rPr kumimoji="1" lang="en-US" altLang="zh-CN" sz="1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kumimoji="1"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8" name="椭圆 7">
                <a:extLst>
                  <a:ext uri="{FF2B5EF4-FFF2-40B4-BE49-F238E27FC236}">
                    <a16:creationId xmlns:a16="http://schemas.microsoft.com/office/drawing/2014/main" id="{0CF7482C-D335-7B8E-618F-06A0EC28C43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2132" y="2923907"/>
                <a:ext cx="1202574" cy="1029528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prstDash val="dashDot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直线箭头连接符 11">
            <a:extLst>
              <a:ext uri="{FF2B5EF4-FFF2-40B4-BE49-F238E27FC236}">
                <a16:creationId xmlns:a16="http://schemas.microsoft.com/office/drawing/2014/main" id="{54D6241C-A5C4-59CB-0386-978C22E1AE9B}"/>
              </a:ext>
            </a:extLst>
          </p:cNvPr>
          <p:cNvCxnSpPr>
            <a:cxnSpLocks/>
          </p:cNvCxnSpPr>
          <p:nvPr/>
        </p:nvCxnSpPr>
        <p:spPr>
          <a:xfrm>
            <a:off x="2393576" y="3266628"/>
            <a:ext cx="1474265" cy="17204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42" name="Picture 2" descr="博士卡通图片-博士卡通素材下载-万素网">
            <a:extLst>
              <a:ext uri="{FF2B5EF4-FFF2-40B4-BE49-F238E27FC236}">
                <a16:creationId xmlns:a16="http://schemas.microsoft.com/office/drawing/2014/main" id="{BD4EE71A-727E-30AB-3B6F-55792BF222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1387" y="2870449"/>
            <a:ext cx="934441" cy="905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直线箭头连接符 17">
            <a:extLst>
              <a:ext uri="{FF2B5EF4-FFF2-40B4-BE49-F238E27FC236}">
                <a16:creationId xmlns:a16="http://schemas.microsoft.com/office/drawing/2014/main" id="{B03705F2-8706-8739-650A-5360C372567D}"/>
              </a:ext>
            </a:extLst>
          </p:cNvPr>
          <p:cNvCxnSpPr>
            <a:cxnSpLocks/>
          </p:cNvCxnSpPr>
          <p:nvPr/>
        </p:nvCxnSpPr>
        <p:spPr>
          <a:xfrm flipH="1">
            <a:off x="5271247" y="3438671"/>
            <a:ext cx="168014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>
            <a:extLst>
              <a:ext uri="{FF2B5EF4-FFF2-40B4-BE49-F238E27FC236}">
                <a16:creationId xmlns:a16="http://schemas.microsoft.com/office/drawing/2014/main" id="{25E6B799-7E55-30E5-070D-0B5AF173F0D8}"/>
              </a:ext>
            </a:extLst>
          </p:cNvPr>
          <p:cNvSpPr txBox="1"/>
          <p:nvPr/>
        </p:nvSpPr>
        <p:spPr>
          <a:xfrm>
            <a:off x="6704173" y="3775522"/>
            <a:ext cx="16592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Domain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expert</a:t>
            </a:r>
            <a:endParaRPr lang="en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21ED6BCF-D58F-010C-7D3B-AC0897F14213}"/>
              </a:ext>
            </a:extLst>
          </p:cNvPr>
          <p:cNvSpPr txBox="1"/>
          <p:nvPr/>
        </p:nvSpPr>
        <p:spPr>
          <a:xfrm>
            <a:off x="5501600" y="3094521"/>
            <a:ext cx="12025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labeling</a:t>
            </a:r>
            <a:endParaRPr lang="en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4" name="直线箭头连接符 33">
            <a:extLst>
              <a:ext uri="{FF2B5EF4-FFF2-40B4-BE49-F238E27FC236}">
                <a16:creationId xmlns:a16="http://schemas.microsoft.com/office/drawing/2014/main" id="{D887094C-0B73-7B0E-28EA-7A7BD1D217FB}"/>
              </a:ext>
            </a:extLst>
          </p:cNvPr>
          <p:cNvCxnSpPr>
            <a:cxnSpLocks/>
            <a:stCxn id="8" idx="4"/>
          </p:cNvCxnSpPr>
          <p:nvPr/>
        </p:nvCxnSpPr>
        <p:spPr>
          <a:xfrm>
            <a:off x="4553419" y="3953435"/>
            <a:ext cx="0" cy="49305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圆角矩形 37">
            <a:extLst>
              <a:ext uri="{FF2B5EF4-FFF2-40B4-BE49-F238E27FC236}">
                <a16:creationId xmlns:a16="http://schemas.microsoft.com/office/drawing/2014/main" id="{9FBEA228-D991-B5E0-6B1B-1505204D8854}"/>
              </a:ext>
            </a:extLst>
          </p:cNvPr>
          <p:cNvSpPr/>
          <p:nvPr/>
        </p:nvSpPr>
        <p:spPr>
          <a:xfrm>
            <a:off x="3873530" y="4537234"/>
            <a:ext cx="1397717" cy="48487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Model</a:t>
            </a:r>
            <a:r>
              <a:rPr kumimoji="1"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1" lang="en-US" altLang="zh-CN" i="1" dirty="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M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5423323D-1D77-8073-B805-1D6CA0CA3D2B}"/>
              </a:ext>
            </a:extLst>
          </p:cNvPr>
          <p:cNvSpPr txBox="1"/>
          <p:nvPr/>
        </p:nvSpPr>
        <p:spPr>
          <a:xfrm>
            <a:off x="4572388" y="3990116"/>
            <a:ext cx="9447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</a:t>
            </a:r>
            <a:endParaRPr lang="en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1" name="直线箭头连接符 40">
            <a:extLst>
              <a:ext uri="{FF2B5EF4-FFF2-40B4-BE49-F238E27FC236}">
                <a16:creationId xmlns:a16="http://schemas.microsoft.com/office/drawing/2014/main" id="{1134D665-2CA1-B514-DC77-9618E7EF652E}"/>
              </a:ext>
            </a:extLst>
          </p:cNvPr>
          <p:cNvCxnSpPr>
            <a:cxnSpLocks/>
          </p:cNvCxnSpPr>
          <p:nvPr/>
        </p:nvCxnSpPr>
        <p:spPr>
          <a:xfrm>
            <a:off x="4553419" y="5022106"/>
            <a:ext cx="0" cy="35671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3" name="椭圆 42">
                <a:extLst>
                  <a:ext uri="{FF2B5EF4-FFF2-40B4-BE49-F238E27FC236}">
                    <a16:creationId xmlns:a16="http://schemas.microsoft.com/office/drawing/2014/main" id="{FFD1AE7A-7BE3-C615-299E-F6D7FFB2C42A}"/>
                  </a:ext>
                </a:extLst>
              </p:cNvPr>
              <p:cNvSpPr/>
              <p:nvPr/>
            </p:nvSpPr>
            <p:spPr>
              <a:xfrm>
                <a:off x="3917062" y="5431117"/>
                <a:ext cx="1272714" cy="484872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prstDash val="solid"/>
                <a:extLst>
                  <a:ext uri="{C807C97D-BFC1-408E-A445-0C87EB9F89A2}">
                    <ask:lineSketchStyleProps xmlns:ask="http://schemas.microsoft.com/office/drawing/2018/sketchyshapes"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test</a:t>
                </a:r>
                <a:r>
                  <a:rPr kumimoji="1" lang="zh-CN" alt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set</a:t>
                </a:r>
                <a:r>
                  <a:rPr kumimoji="1" lang="zh-CN" alt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sz="140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𝑇</m:t>
                    </m:r>
                  </m:oMath>
                </a14:m>
                <a:endParaRPr kumimoji="1"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43" name="椭圆 42">
                <a:extLst>
                  <a:ext uri="{FF2B5EF4-FFF2-40B4-BE49-F238E27FC236}">
                    <a16:creationId xmlns:a16="http://schemas.microsoft.com/office/drawing/2014/main" id="{FFD1AE7A-7BE3-C615-299E-F6D7FFB2C4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7062" y="5431117"/>
                <a:ext cx="1272714" cy="484872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prstDash val="solid"/>
                <a:extLst>
                  <a:ext uri="{C807C97D-BFC1-408E-A445-0C87EB9F89A2}">
                    <ask:lineSketchStyleProps xmlns:ask="http://schemas.microsoft.com/office/drawing/2018/sketchyshapes">
                      <ask:type>
                        <ask:lineSketchNone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文本框 43">
            <a:extLst>
              <a:ext uri="{FF2B5EF4-FFF2-40B4-BE49-F238E27FC236}">
                <a16:creationId xmlns:a16="http://schemas.microsoft.com/office/drawing/2014/main" id="{1F573D73-B8FC-BEC2-97AF-E3C9957A475E}"/>
              </a:ext>
            </a:extLst>
          </p:cNvPr>
          <p:cNvSpPr txBox="1"/>
          <p:nvPr/>
        </p:nvSpPr>
        <p:spPr>
          <a:xfrm>
            <a:off x="4572388" y="5035639"/>
            <a:ext cx="9447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4.eval</a:t>
            </a:r>
            <a:endParaRPr lang="en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5" name="直线箭头连接符 44">
            <a:extLst>
              <a:ext uri="{FF2B5EF4-FFF2-40B4-BE49-F238E27FC236}">
                <a16:creationId xmlns:a16="http://schemas.microsoft.com/office/drawing/2014/main" id="{B292D0F7-C8C0-1D6A-1C71-54E470546EE1}"/>
              </a:ext>
            </a:extLst>
          </p:cNvPr>
          <p:cNvCxnSpPr>
            <a:cxnSpLocks/>
            <a:stCxn id="38" idx="1"/>
            <a:endCxn id="6" idx="5"/>
          </p:cNvCxnSpPr>
          <p:nvPr/>
        </p:nvCxnSpPr>
        <p:spPr>
          <a:xfrm flipH="1" flipV="1">
            <a:off x="3007711" y="4607872"/>
            <a:ext cx="865819" cy="17179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文本框 47">
            <a:extLst>
              <a:ext uri="{FF2B5EF4-FFF2-40B4-BE49-F238E27FC236}">
                <a16:creationId xmlns:a16="http://schemas.microsoft.com/office/drawing/2014/main" id="{C1E598B8-9616-6430-13D9-4361A3600C8C}"/>
              </a:ext>
            </a:extLst>
          </p:cNvPr>
          <p:cNvSpPr txBox="1"/>
          <p:nvPr/>
        </p:nvSpPr>
        <p:spPr>
          <a:xfrm rot="683753">
            <a:off x="2829833" y="4647813"/>
            <a:ext cx="10616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</a:t>
            </a:r>
            <a:endParaRPr lang="en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09F1BA6F-C7C8-7F46-76E4-453C0D4C2864}"/>
              </a:ext>
            </a:extLst>
          </p:cNvPr>
          <p:cNvSpPr txBox="1"/>
          <p:nvPr/>
        </p:nvSpPr>
        <p:spPr>
          <a:xfrm rot="418193">
            <a:off x="2590830" y="3005766"/>
            <a:ext cx="12979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sampling</a:t>
            </a:r>
            <a:endParaRPr lang="en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圆角矩形 51">
            <a:extLst>
              <a:ext uri="{FF2B5EF4-FFF2-40B4-BE49-F238E27FC236}">
                <a16:creationId xmlns:a16="http://schemas.microsoft.com/office/drawing/2014/main" id="{C71BDEFB-086E-93CB-C973-CD844702A17E}"/>
              </a:ext>
            </a:extLst>
          </p:cNvPr>
          <p:cNvSpPr/>
          <p:nvPr/>
        </p:nvSpPr>
        <p:spPr>
          <a:xfrm>
            <a:off x="6061471" y="4112511"/>
            <a:ext cx="4400331" cy="2131359"/>
          </a:xfrm>
          <a:prstGeom prst="roundRect">
            <a:avLst/>
          </a:prstGeom>
          <a:solidFill>
            <a:schemeClr val="bg1"/>
          </a:solidFill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200" dirty="0">
              <a:solidFill>
                <a:schemeClr val="tx1"/>
              </a:solidFill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6A602700-5BFF-B1CD-CDD6-8C7D03A16363}"/>
              </a:ext>
            </a:extLst>
          </p:cNvPr>
          <p:cNvSpPr txBox="1"/>
          <p:nvPr/>
        </p:nvSpPr>
        <p:spPr>
          <a:xfrm>
            <a:off x="6212926" y="4187813"/>
            <a:ext cx="4141309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en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ncertainty</a:t>
            </a: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ampling</a:t>
            </a: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(US)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_</a:t>
            </a: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score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(sample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x)≈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0.5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onfidence</a:t>
            </a: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ampling</a:t>
            </a: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(CS)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Samples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confidence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difficult negative samples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</a:t>
            </a: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relations such as </a:t>
            </a:r>
            <a:r>
              <a:rPr lang="en" altLang="zh-CN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same_as</a:t>
            </a:r>
            <a:r>
              <a:rPr lang="en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 </a:t>
            </a:r>
            <a:r>
              <a:rPr lang="en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similar</a:t>
            </a: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5393329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文本框 26">
            <a:extLst>
              <a:ext uri="{FF2B5EF4-FFF2-40B4-BE49-F238E27FC236}">
                <a16:creationId xmlns:a16="http://schemas.microsoft.com/office/drawing/2014/main" id="{FE5CCDB8-C0A3-8A5F-1EC4-4F6361C074DF}"/>
              </a:ext>
            </a:extLst>
          </p:cNvPr>
          <p:cNvSpPr txBox="1"/>
          <p:nvPr/>
        </p:nvSpPr>
        <p:spPr>
          <a:xfrm>
            <a:off x="457935" y="902019"/>
            <a:ext cx="11207074" cy="51706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E-commerce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Concepts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Candidate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Generation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mining raw co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cepts</a:t>
            </a: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from texts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generating new candidates using existing primitive concepts.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“Location: Indoor”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“Event: Barbecue”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“indoor barbecue”</a:t>
            </a:r>
            <a:r>
              <a:rPr lang="en" altLang="zh-CN" dirty="0"/>
              <a:t> 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Classification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judge whether a candidate concept satisfies the criteria of being a qualified e-commerce concept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E.g.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“sexy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dress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child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ren</a:t>
            </a: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 ❌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Challenge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s: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Lack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commonsense knowledge 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Lack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surrounding contexts 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wledge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enhanced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deep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classification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</a:t>
            </a:r>
            <a:endParaRPr lang="en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en-US" altLang="zh-C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altLang="zh-C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任意多边形 9">
            <a:extLst>
              <a:ext uri="{FF2B5EF4-FFF2-40B4-BE49-F238E27FC236}">
                <a16:creationId xmlns:a16="http://schemas.microsoft.com/office/drawing/2014/main" id="{76CB9E00-1D71-4ECE-8912-1261A1D908D0}"/>
              </a:ext>
            </a:extLst>
          </p:cNvPr>
          <p:cNvSpPr/>
          <p:nvPr/>
        </p:nvSpPr>
        <p:spPr>
          <a:xfrm flipV="1">
            <a:off x="0" y="601358"/>
            <a:ext cx="5645149" cy="61383"/>
          </a:xfrm>
          <a:custGeom>
            <a:avLst/>
            <a:gdLst>
              <a:gd name="connsiteX0" fmla="*/ 0 w 4404360"/>
              <a:gd name="connsiteY0" fmla="*/ 0 h 0"/>
              <a:gd name="connsiteX1" fmla="*/ 4404360 w 440436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404360">
                <a:moveTo>
                  <a:pt x="0" y="0"/>
                </a:moveTo>
                <a:lnTo>
                  <a:pt x="4404360" y="0"/>
                </a:lnTo>
              </a:path>
            </a:pathLst>
          </a:custGeom>
          <a:noFill/>
          <a:ln w="28575" cap="flat">
            <a:solidFill>
              <a:schemeClr val="tx1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spcFirstLastPara="1" lIns="121919" tIns="60959" rIns="121919" bIns="60959" spcCol="38100"/>
          <a:lstStyle/>
          <a:p>
            <a:pPr marL="0" marR="0" lvl="0" indent="0" algn="l" defTabSz="1219200" rtl="0" eaLnBrk="1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0225012-0F42-4EF0-8382-818E414CB0FD}"/>
              </a:ext>
            </a:extLst>
          </p:cNvPr>
          <p:cNvSpPr txBox="1"/>
          <p:nvPr/>
        </p:nvSpPr>
        <p:spPr>
          <a:xfrm>
            <a:off x="489251" y="128967"/>
            <a:ext cx="535536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Knowledge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Graph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Construction: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23" name="灯片编号占位符 22">
            <a:extLst>
              <a:ext uri="{FF2B5EF4-FFF2-40B4-BE49-F238E27FC236}">
                <a16:creationId xmlns:a16="http://schemas.microsoft.com/office/drawing/2014/main" id="{52F7AE4C-317D-BC4E-A6B1-A91979B38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4E813-84E9-47E6-B5AC-41D88705236B}" type="slidenum">
              <a:rPr lang="zh-CN" altLang="en-US" smtClean="0"/>
              <a:t>15</a:t>
            </a:fld>
            <a:r>
              <a:rPr lang="en-US" altLang="zh-CN" dirty="0"/>
              <a:t>/25</a:t>
            </a:r>
            <a:endParaRPr lang="zh-CN" altLang="en-US" dirty="0"/>
          </a:p>
        </p:txBody>
      </p:sp>
      <p:sp>
        <p:nvSpPr>
          <p:cNvPr id="28" name="AutoShape 6" descr="小米（MI） 小米Redmi触屏音箱小爱同学智能音箱8英寸蓝牙音响 白色 官方标配">
            <a:extLst>
              <a:ext uri="{FF2B5EF4-FFF2-40B4-BE49-F238E27FC236}">
                <a16:creationId xmlns:a16="http://schemas.microsoft.com/office/drawing/2014/main" id="{5FDD100A-6CB4-82EC-42DE-9D099618D0B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704173" y="3114229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2" name="Picture 2" descr="Alibaba, logo Icon in Social networks">
            <a:extLst>
              <a:ext uri="{FF2B5EF4-FFF2-40B4-BE49-F238E27FC236}">
                <a16:creationId xmlns:a16="http://schemas.microsoft.com/office/drawing/2014/main" id="{8B27252D-D443-C98D-45AA-735A607726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1108" y="173510"/>
            <a:ext cx="400282" cy="400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8F02CD82-92B8-EFBD-022D-EE44C8F324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9684" y="3266629"/>
            <a:ext cx="4141831" cy="3237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8652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任意多边形 9">
            <a:extLst>
              <a:ext uri="{FF2B5EF4-FFF2-40B4-BE49-F238E27FC236}">
                <a16:creationId xmlns:a16="http://schemas.microsoft.com/office/drawing/2014/main" id="{76CB9E00-1D71-4ECE-8912-1261A1D908D0}"/>
              </a:ext>
            </a:extLst>
          </p:cNvPr>
          <p:cNvSpPr/>
          <p:nvPr/>
        </p:nvSpPr>
        <p:spPr>
          <a:xfrm flipV="1">
            <a:off x="0" y="601358"/>
            <a:ext cx="5645149" cy="61383"/>
          </a:xfrm>
          <a:custGeom>
            <a:avLst/>
            <a:gdLst>
              <a:gd name="connsiteX0" fmla="*/ 0 w 4404360"/>
              <a:gd name="connsiteY0" fmla="*/ 0 h 0"/>
              <a:gd name="connsiteX1" fmla="*/ 4404360 w 440436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404360">
                <a:moveTo>
                  <a:pt x="0" y="0"/>
                </a:moveTo>
                <a:lnTo>
                  <a:pt x="4404360" y="0"/>
                </a:lnTo>
              </a:path>
            </a:pathLst>
          </a:custGeom>
          <a:noFill/>
          <a:ln w="28575" cap="flat">
            <a:solidFill>
              <a:schemeClr val="tx1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spcFirstLastPara="1" lIns="121919" tIns="60959" rIns="121919" bIns="60959" spcCol="38100"/>
          <a:lstStyle/>
          <a:p>
            <a:pPr marL="0" marR="0" lvl="0" indent="0" algn="l" defTabSz="1219200" rtl="0" eaLnBrk="1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0225012-0F42-4EF0-8382-818E414CB0FD}"/>
              </a:ext>
            </a:extLst>
          </p:cNvPr>
          <p:cNvSpPr txBox="1"/>
          <p:nvPr/>
        </p:nvSpPr>
        <p:spPr>
          <a:xfrm>
            <a:off x="489251" y="128967"/>
            <a:ext cx="535536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Knowledge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Graph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Construction: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23" name="灯片编号占位符 22">
            <a:extLst>
              <a:ext uri="{FF2B5EF4-FFF2-40B4-BE49-F238E27FC236}">
                <a16:creationId xmlns:a16="http://schemas.microsoft.com/office/drawing/2014/main" id="{52F7AE4C-317D-BC4E-A6B1-A91979B38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4E813-84E9-47E6-B5AC-41D88705236B}" type="slidenum">
              <a:rPr lang="zh-CN" altLang="en-US" smtClean="0"/>
              <a:t>16</a:t>
            </a:fld>
            <a:r>
              <a:rPr lang="en-US" altLang="zh-CN" dirty="0"/>
              <a:t>/25</a:t>
            </a:r>
            <a:endParaRPr lang="zh-CN" altLang="en-US" dirty="0"/>
          </a:p>
        </p:txBody>
      </p:sp>
      <p:sp>
        <p:nvSpPr>
          <p:cNvPr id="28" name="AutoShape 6" descr="小米（MI） 小米Redmi触屏音箱小爱同学智能音箱8英寸蓝牙音响 白色 官方标配">
            <a:extLst>
              <a:ext uri="{FF2B5EF4-FFF2-40B4-BE49-F238E27FC236}">
                <a16:creationId xmlns:a16="http://schemas.microsoft.com/office/drawing/2014/main" id="{5FDD100A-6CB4-82EC-42DE-9D099618D0B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704173" y="3114229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2" name="Picture 2" descr="Alibaba, logo Icon in Social networks">
            <a:extLst>
              <a:ext uri="{FF2B5EF4-FFF2-40B4-BE49-F238E27FC236}">
                <a16:creationId xmlns:a16="http://schemas.microsoft.com/office/drawing/2014/main" id="{8B27252D-D443-C98D-45AA-735A607726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1108" y="173510"/>
            <a:ext cx="400282" cy="400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8F02CD82-92B8-EFBD-022D-EE44C8F324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4329" y="902019"/>
            <a:ext cx="5125325" cy="4006361"/>
          </a:xfrm>
          <a:prstGeom prst="rect">
            <a:avLst/>
          </a:prstGeom>
        </p:spPr>
      </p:pic>
      <p:sp>
        <p:nvSpPr>
          <p:cNvPr id="27" name="文本框 26">
            <a:extLst>
              <a:ext uri="{FF2B5EF4-FFF2-40B4-BE49-F238E27FC236}">
                <a16:creationId xmlns:a16="http://schemas.microsoft.com/office/drawing/2014/main" id="{FE5CCDB8-C0A3-8A5F-1EC4-4F6361C074DF}"/>
              </a:ext>
            </a:extLst>
          </p:cNvPr>
          <p:cNvSpPr txBox="1"/>
          <p:nvPr/>
        </p:nvSpPr>
        <p:spPr>
          <a:xfrm>
            <a:off x="457935" y="902019"/>
            <a:ext cx="11207074" cy="55399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E-commerce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Concepts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wledge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enhanced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deep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classification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Wide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&amp;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Deep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structure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Deep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side: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char level </a:t>
            </a:r>
            <a:r>
              <a:rPr lang="en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BiLSTM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encode the candidate concept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knowledge- enhanced module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Pretrained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word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embeddings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tag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embedding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NER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label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embedding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Doc2ve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c: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encode extracted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Wikipedia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3"/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article</a:t>
            </a: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each</a:t>
            </a: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word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Wide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side: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Pre-calculated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features: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#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characters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candidate concept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#</a:t>
            </a: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words of candidate concept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perplexity of candidate concept 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popularity of each word appearing in e-commerce scenario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lang="en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90653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文本框 26">
            <a:extLst>
              <a:ext uri="{FF2B5EF4-FFF2-40B4-BE49-F238E27FC236}">
                <a16:creationId xmlns:a16="http://schemas.microsoft.com/office/drawing/2014/main" id="{FE5CCDB8-C0A3-8A5F-1EC4-4F6361C074DF}"/>
              </a:ext>
            </a:extLst>
          </p:cNvPr>
          <p:cNvSpPr txBox="1"/>
          <p:nvPr/>
        </p:nvSpPr>
        <p:spPr>
          <a:xfrm>
            <a:off x="457935" y="902019"/>
            <a:ext cx="11207074" cy="57246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E-commerce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Concepts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Understanding: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e-commerce concept tagging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link e-commerce concepts to the layer of primitive concepts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door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barbecue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&lt;Event: Barbecue&gt; | &lt;Location: Outdoor&gt; 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Challenge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short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concept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phrases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(2-3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words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average)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lack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contextual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information</a:t>
            </a:r>
            <a:endParaRPr lang="en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short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text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Named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Entity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Recognition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(NER)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problem.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text-augmented deep NER model with fuzzy CRF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br>
              <a:rPr lang="en" altLang="zh-CN" dirty="0"/>
            </a:br>
            <a:endParaRPr lang="en" altLang="zh-CN" dirty="0"/>
          </a:p>
          <a:p>
            <a:pPr marL="1257300" lvl="2" indent="-342900">
              <a:buFont typeface="Arial" panose="020B0604020202020204" pitchFamily="34" charset="0"/>
              <a:buChar char="•"/>
            </a:pPr>
            <a:endParaRPr lang="en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endParaRPr lang="en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en-US" altLang="zh-C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en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任意多边形 9">
            <a:extLst>
              <a:ext uri="{FF2B5EF4-FFF2-40B4-BE49-F238E27FC236}">
                <a16:creationId xmlns:a16="http://schemas.microsoft.com/office/drawing/2014/main" id="{76CB9E00-1D71-4ECE-8912-1261A1D908D0}"/>
              </a:ext>
            </a:extLst>
          </p:cNvPr>
          <p:cNvSpPr/>
          <p:nvPr/>
        </p:nvSpPr>
        <p:spPr>
          <a:xfrm flipV="1">
            <a:off x="0" y="601358"/>
            <a:ext cx="5645149" cy="61383"/>
          </a:xfrm>
          <a:custGeom>
            <a:avLst/>
            <a:gdLst>
              <a:gd name="connsiteX0" fmla="*/ 0 w 4404360"/>
              <a:gd name="connsiteY0" fmla="*/ 0 h 0"/>
              <a:gd name="connsiteX1" fmla="*/ 4404360 w 440436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404360">
                <a:moveTo>
                  <a:pt x="0" y="0"/>
                </a:moveTo>
                <a:lnTo>
                  <a:pt x="4404360" y="0"/>
                </a:lnTo>
              </a:path>
            </a:pathLst>
          </a:custGeom>
          <a:noFill/>
          <a:ln w="28575" cap="flat">
            <a:solidFill>
              <a:schemeClr val="tx1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spcFirstLastPara="1" lIns="121919" tIns="60959" rIns="121919" bIns="60959" spcCol="38100"/>
          <a:lstStyle/>
          <a:p>
            <a:pPr marL="0" marR="0" lvl="0" indent="0" algn="l" defTabSz="1219200" rtl="0" eaLnBrk="1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0225012-0F42-4EF0-8382-818E414CB0FD}"/>
              </a:ext>
            </a:extLst>
          </p:cNvPr>
          <p:cNvSpPr txBox="1"/>
          <p:nvPr/>
        </p:nvSpPr>
        <p:spPr>
          <a:xfrm>
            <a:off x="489251" y="128967"/>
            <a:ext cx="535536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Knowledge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Graph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Construction: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23" name="灯片编号占位符 22">
            <a:extLst>
              <a:ext uri="{FF2B5EF4-FFF2-40B4-BE49-F238E27FC236}">
                <a16:creationId xmlns:a16="http://schemas.microsoft.com/office/drawing/2014/main" id="{52F7AE4C-317D-BC4E-A6B1-A91979B38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4E813-84E9-47E6-B5AC-41D88705236B}" type="slidenum">
              <a:rPr lang="zh-CN" altLang="en-US" smtClean="0"/>
              <a:t>17</a:t>
            </a:fld>
            <a:r>
              <a:rPr lang="en-US" altLang="zh-CN" dirty="0"/>
              <a:t>/25</a:t>
            </a:r>
            <a:endParaRPr lang="zh-CN" altLang="en-US" dirty="0"/>
          </a:p>
        </p:txBody>
      </p:sp>
      <p:sp>
        <p:nvSpPr>
          <p:cNvPr id="28" name="AutoShape 6" descr="小米（MI） 小米Redmi触屏音箱小爱同学智能音箱8英寸蓝牙音响 白色 官方标配">
            <a:extLst>
              <a:ext uri="{FF2B5EF4-FFF2-40B4-BE49-F238E27FC236}">
                <a16:creationId xmlns:a16="http://schemas.microsoft.com/office/drawing/2014/main" id="{5FDD100A-6CB4-82EC-42DE-9D099618D0B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704173" y="3114229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2" name="Picture 2" descr="Alibaba, logo Icon in Social networks">
            <a:extLst>
              <a:ext uri="{FF2B5EF4-FFF2-40B4-BE49-F238E27FC236}">
                <a16:creationId xmlns:a16="http://schemas.microsoft.com/office/drawing/2014/main" id="{8B27252D-D443-C98D-45AA-735A607726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1108" y="173510"/>
            <a:ext cx="400282" cy="400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3630AC27-8F32-07C9-383B-84048AF8B5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9482" y="3053285"/>
            <a:ext cx="6473036" cy="3607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8065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文本框 26">
            <a:extLst>
              <a:ext uri="{FF2B5EF4-FFF2-40B4-BE49-F238E27FC236}">
                <a16:creationId xmlns:a16="http://schemas.microsoft.com/office/drawing/2014/main" id="{FE5CCDB8-C0A3-8A5F-1EC4-4F6361C074DF}"/>
              </a:ext>
            </a:extLst>
          </p:cNvPr>
          <p:cNvSpPr txBox="1"/>
          <p:nvPr/>
        </p:nvSpPr>
        <p:spPr>
          <a:xfrm>
            <a:off x="457935" y="902019"/>
            <a:ext cx="11207074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E-commerce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Concepts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Understanding: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text-augmented deep NER model with fuzzy CRF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BiLSTM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Word-level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Char-level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tagging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extual</a:t>
            </a: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embedding matrix </a:t>
            </a:r>
            <a:r>
              <a:rPr lang="en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TM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mapping each word back to large-scale text corpus to extract surrounding contexts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lookup each word in TM to obtain a text-augmented embedding. </a:t>
            </a:r>
            <a:br>
              <a:rPr lang="en" altLang="zh-CN" dirty="0"/>
            </a:br>
            <a:endParaRPr lang="en" altLang="zh-CN" dirty="0"/>
          </a:p>
          <a:p>
            <a:pPr lvl="2"/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en-US" altLang="zh-C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en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任意多边形 9">
            <a:extLst>
              <a:ext uri="{FF2B5EF4-FFF2-40B4-BE49-F238E27FC236}">
                <a16:creationId xmlns:a16="http://schemas.microsoft.com/office/drawing/2014/main" id="{76CB9E00-1D71-4ECE-8912-1261A1D908D0}"/>
              </a:ext>
            </a:extLst>
          </p:cNvPr>
          <p:cNvSpPr/>
          <p:nvPr/>
        </p:nvSpPr>
        <p:spPr>
          <a:xfrm flipV="1">
            <a:off x="0" y="601358"/>
            <a:ext cx="5645149" cy="61383"/>
          </a:xfrm>
          <a:custGeom>
            <a:avLst/>
            <a:gdLst>
              <a:gd name="connsiteX0" fmla="*/ 0 w 4404360"/>
              <a:gd name="connsiteY0" fmla="*/ 0 h 0"/>
              <a:gd name="connsiteX1" fmla="*/ 4404360 w 440436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404360">
                <a:moveTo>
                  <a:pt x="0" y="0"/>
                </a:moveTo>
                <a:lnTo>
                  <a:pt x="4404360" y="0"/>
                </a:lnTo>
              </a:path>
            </a:pathLst>
          </a:custGeom>
          <a:noFill/>
          <a:ln w="28575" cap="flat">
            <a:solidFill>
              <a:schemeClr val="tx1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spcFirstLastPara="1" lIns="121919" tIns="60959" rIns="121919" bIns="60959" spcCol="38100"/>
          <a:lstStyle/>
          <a:p>
            <a:pPr marL="0" marR="0" lvl="0" indent="0" algn="l" defTabSz="1219200" rtl="0" eaLnBrk="1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0225012-0F42-4EF0-8382-818E414CB0FD}"/>
              </a:ext>
            </a:extLst>
          </p:cNvPr>
          <p:cNvSpPr txBox="1"/>
          <p:nvPr/>
        </p:nvSpPr>
        <p:spPr>
          <a:xfrm>
            <a:off x="489251" y="128967"/>
            <a:ext cx="535536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Knowledge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Graph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Construction: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23" name="灯片编号占位符 22">
            <a:extLst>
              <a:ext uri="{FF2B5EF4-FFF2-40B4-BE49-F238E27FC236}">
                <a16:creationId xmlns:a16="http://schemas.microsoft.com/office/drawing/2014/main" id="{52F7AE4C-317D-BC4E-A6B1-A91979B38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4E813-84E9-47E6-B5AC-41D88705236B}" type="slidenum">
              <a:rPr lang="zh-CN" altLang="en-US" smtClean="0"/>
              <a:t>18</a:t>
            </a:fld>
            <a:r>
              <a:rPr lang="en-US" altLang="zh-CN" dirty="0"/>
              <a:t>/25</a:t>
            </a:r>
            <a:endParaRPr lang="zh-CN" altLang="en-US" dirty="0"/>
          </a:p>
        </p:txBody>
      </p:sp>
      <p:sp>
        <p:nvSpPr>
          <p:cNvPr id="28" name="AutoShape 6" descr="小米（MI） 小米Redmi触屏音箱小爱同学智能音箱8英寸蓝牙音响 白色 官方标配">
            <a:extLst>
              <a:ext uri="{FF2B5EF4-FFF2-40B4-BE49-F238E27FC236}">
                <a16:creationId xmlns:a16="http://schemas.microsoft.com/office/drawing/2014/main" id="{5FDD100A-6CB4-82EC-42DE-9D099618D0B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704173" y="3114229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2" name="Picture 2" descr="Alibaba, logo Icon in Social networks">
            <a:extLst>
              <a:ext uri="{FF2B5EF4-FFF2-40B4-BE49-F238E27FC236}">
                <a16:creationId xmlns:a16="http://schemas.microsoft.com/office/drawing/2014/main" id="{8B27252D-D443-C98D-45AA-735A607726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1108" y="173510"/>
            <a:ext cx="400282" cy="400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3630AC27-8F32-07C9-383B-84048AF8B5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2146" y="3753300"/>
            <a:ext cx="4998652" cy="2785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5710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任意多边形 9">
            <a:extLst>
              <a:ext uri="{FF2B5EF4-FFF2-40B4-BE49-F238E27FC236}">
                <a16:creationId xmlns:a16="http://schemas.microsoft.com/office/drawing/2014/main" id="{76CB9E00-1D71-4ECE-8912-1261A1D908D0}"/>
              </a:ext>
            </a:extLst>
          </p:cNvPr>
          <p:cNvSpPr/>
          <p:nvPr/>
        </p:nvSpPr>
        <p:spPr>
          <a:xfrm flipV="1">
            <a:off x="0" y="601358"/>
            <a:ext cx="5645149" cy="61383"/>
          </a:xfrm>
          <a:custGeom>
            <a:avLst/>
            <a:gdLst>
              <a:gd name="connsiteX0" fmla="*/ 0 w 4404360"/>
              <a:gd name="connsiteY0" fmla="*/ 0 h 0"/>
              <a:gd name="connsiteX1" fmla="*/ 4404360 w 440436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404360">
                <a:moveTo>
                  <a:pt x="0" y="0"/>
                </a:moveTo>
                <a:lnTo>
                  <a:pt x="4404360" y="0"/>
                </a:lnTo>
              </a:path>
            </a:pathLst>
          </a:custGeom>
          <a:noFill/>
          <a:ln w="28575" cap="flat">
            <a:solidFill>
              <a:schemeClr val="tx1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spcFirstLastPara="1" lIns="121919" tIns="60959" rIns="121919" bIns="60959" spcCol="38100"/>
          <a:lstStyle/>
          <a:p>
            <a:pPr marL="0" marR="0" lvl="0" indent="0" algn="l" defTabSz="1219200" rtl="0" eaLnBrk="1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0225012-0F42-4EF0-8382-818E414CB0FD}"/>
              </a:ext>
            </a:extLst>
          </p:cNvPr>
          <p:cNvSpPr txBox="1"/>
          <p:nvPr/>
        </p:nvSpPr>
        <p:spPr>
          <a:xfrm>
            <a:off x="489251" y="128967"/>
            <a:ext cx="535536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Knowledge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Graph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Construction: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23" name="灯片编号占位符 22">
            <a:extLst>
              <a:ext uri="{FF2B5EF4-FFF2-40B4-BE49-F238E27FC236}">
                <a16:creationId xmlns:a16="http://schemas.microsoft.com/office/drawing/2014/main" id="{52F7AE4C-317D-BC4E-A6B1-A91979B38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4E813-84E9-47E6-B5AC-41D88705236B}" type="slidenum">
              <a:rPr lang="zh-CN" altLang="en-US" smtClean="0"/>
              <a:t>19</a:t>
            </a:fld>
            <a:r>
              <a:rPr lang="en-US" altLang="zh-CN" dirty="0"/>
              <a:t>/25</a:t>
            </a:r>
            <a:endParaRPr lang="zh-CN" altLang="en-US" dirty="0"/>
          </a:p>
        </p:txBody>
      </p:sp>
      <p:sp>
        <p:nvSpPr>
          <p:cNvPr id="28" name="AutoShape 6" descr="小米（MI） 小米Redmi触屏音箱小爱同学智能音箱8英寸蓝牙音响 白色 官方标配">
            <a:extLst>
              <a:ext uri="{FF2B5EF4-FFF2-40B4-BE49-F238E27FC236}">
                <a16:creationId xmlns:a16="http://schemas.microsoft.com/office/drawing/2014/main" id="{5FDD100A-6CB4-82EC-42DE-9D099618D0B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704173" y="3114229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2" name="Picture 2" descr="Alibaba, logo Icon in Social networks">
            <a:extLst>
              <a:ext uri="{FF2B5EF4-FFF2-40B4-BE49-F238E27FC236}">
                <a16:creationId xmlns:a16="http://schemas.microsoft.com/office/drawing/2014/main" id="{8B27252D-D443-C98D-45AA-735A607726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1108" y="173510"/>
            <a:ext cx="400282" cy="400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255E037-C3E9-8D02-E9A4-FC524CB20B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991" y="1406422"/>
            <a:ext cx="6510717" cy="4949928"/>
          </a:xfrm>
          <a:prstGeom prst="rect">
            <a:avLst/>
          </a:prstGeom>
        </p:spPr>
      </p:pic>
      <p:sp>
        <p:nvSpPr>
          <p:cNvPr id="27" name="文本框 26">
            <a:extLst>
              <a:ext uri="{FF2B5EF4-FFF2-40B4-BE49-F238E27FC236}">
                <a16:creationId xmlns:a16="http://schemas.microsoft.com/office/drawing/2014/main" id="{FE5CCDB8-C0A3-8A5F-1EC4-4F6361C074DF}"/>
              </a:ext>
            </a:extLst>
          </p:cNvPr>
          <p:cNvSpPr txBox="1"/>
          <p:nvPr/>
        </p:nvSpPr>
        <p:spPr>
          <a:xfrm>
            <a:off x="457935" y="902019"/>
            <a:ext cx="11207074" cy="51706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Item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Association: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C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Associating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items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e-commerce concepts. </a:t>
            </a:r>
            <a:endParaRPr lang="en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altLang="zh-C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en-US" altLang="zh-C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altLang="zh-C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altLang="zh-C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altLang="zh-C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altLang="zh-C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altLang="zh-C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altLang="zh-C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altLang="zh-C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0F386B1-D217-014B-A831-4FE075BFD2A9}"/>
              </a:ext>
            </a:extLst>
          </p:cNvPr>
          <p:cNvSpPr txBox="1"/>
          <p:nvPr/>
        </p:nvSpPr>
        <p:spPr>
          <a:xfrm>
            <a:off x="6704173" y="1533667"/>
            <a:ext cx="5230652" cy="4339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E-commerce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concept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Product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title</a:t>
            </a:r>
            <a:endParaRPr lang="en-US" altLang="zh-C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Knowledge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primitive concept linked with current e-commerce concept.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Wikipedia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article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concept.</a:t>
            </a:r>
          </a:p>
          <a:p>
            <a:pPr lvl="1"/>
            <a:endParaRPr lang="en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zh-C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altLang="zh-C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altLang="zh-C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00891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任意多边形 9">
            <a:extLst>
              <a:ext uri="{FF2B5EF4-FFF2-40B4-BE49-F238E27FC236}">
                <a16:creationId xmlns:a16="http://schemas.microsoft.com/office/drawing/2014/main" id="{4BBA7E82-DC30-4ADE-B15A-97E199419285}"/>
              </a:ext>
            </a:extLst>
          </p:cNvPr>
          <p:cNvSpPr/>
          <p:nvPr/>
        </p:nvSpPr>
        <p:spPr>
          <a:xfrm flipV="1">
            <a:off x="0" y="601358"/>
            <a:ext cx="5645149" cy="61383"/>
          </a:xfrm>
          <a:custGeom>
            <a:avLst/>
            <a:gdLst>
              <a:gd name="connsiteX0" fmla="*/ 0 w 4404360"/>
              <a:gd name="connsiteY0" fmla="*/ 0 h 0"/>
              <a:gd name="connsiteX1" fmla="*/ 4404360 w 440436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404360">
                <a:moveTo>
                  <a:pt x="0" y="0"/>
                </a:moveTo>
                <a:lnTo>
                  <a:pt x="4404360" y="0"/>
                </a:lnTo>
              </a:path>
            </a:pathLst>
          </a:custGeom>
          <a:noFill/>
          <a:ln w="28575" cap="flat">
            <a:solidFill>
              <a:schemeClr val="tx1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spcFirstLastPara="1" lIns="121919" tIns="60959" rIns="121919" bIns="60959" spcCol="38100"/>
          <a:lstStyle/>
          <a:p>
            <a:pPr marL="0" marR="0" lvl="0" indent="0" algn="l" defTabSz="1219200" rtl="0" eaLnBrk="1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AFBC2E2-9B10-47F7-B50D-807802490282}"/>
              </a:ext>
            </a:extLst>
          </p:cNvPr>
          <p:cNvSpPr txBox="1"/>
          <p:nvPr/>
        </p:nvSpPr>
        <p:spPr>
          <a:xfrm>
            <a:off x="489251" y="128967"/>
            <a:ext cx="190850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29C5E5F-82B9-49EE-9322-5EB2EA42B9EE}"/>
              </a:ext>
            </a:extLst>
          </p:cNvPr>
          <p:cNvSpPr txBox="1"/>
          <p:nvPr/>
        </p:nvSpPr>
        <p:spPr>
          <a:xfrm>
            <a:off x="316530" y="902019"/>
            <a:ext cx="1176371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SzPct val="60000"/>
              <a:buFont typeface="Wingdings" pitchFamily="2" charset="2"/>
              <a:buChar char="l"/>
            </a:pP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pPr marL="342900" indent="-342900" algn="l">
              <a:buSzPct val="60000"/>
              <a:buFont typeface="Wingdings" pitchFamily="2" charset="2"/>
              <a:buChar char="l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Knowledge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Graph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E-commerce</a:t>
            </a:r>
          </a:p>
          <a:p>
            <a:pPr marL="342900" indent="-342900">
              <a:buSzPct val="60000"/>
              <a:buFont typeface="Wingdings" pitchFamily="2" charset="2"/>
              <a:buChar char="l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Knowledge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Graph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Construction</a:t>
            </a:r>
            <a:endParaRPr lang="en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SzPct val="60000"/>
              <a:buFont typeface="Wingdings" pitchFamily="2" charset="2"/>
              <a:buChar char="l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Knowledge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Graph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</a:t>
            </a:r>
          </a:p>
          <a:p>
            <a:pPr marL="342900" indent="-342900">
              <a:buSzPct val="60000"/>
              <a:buFont typeface="Wingdings" pitchFamily="2" charset="2"/>
              <a:buChar char="l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lang="en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SzPct val="60000"/>
            </a:pPr>
            <a:endParaRPr lang="en" altLang="zh-CN" sz="2400" dirty="0"/>
          </a:p>
          <a:p>
            <a:pPr marL="342900" indent="-342900" algn="l">
              <a:buSzPct val="60000"/>
              <a:buFont typeface="Wingdings" pitchFamily="2" charset="2"/>
              <a:buChar char="l"/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buSzPct val="60000"/>
              <a:buFont typeface="Wingdings" pitchFamily="2" charset="2"/>
              <a:buChar char="l"/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buFont typeface="Wingdings" pitchFamily="2" charset="2"/>
              <a:buChar char="l"/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25C5141D-6678-0945-AF2E-8A6896ED0C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4E813-84E9-47E6-B5AC-41D88705236B}" type="slidenum">
              <a:rPr lang="zh-CN" altLang="en-US" smtClean="0"/>
              <a:t>2</a:t>
            </a:fld>
            <a:r>
              <a:rPr lang="en-US" altLang="zh-CN" dirty="0"/>
              <a:t>/25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708208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任意多边形 9">
            <a:extLst>
              <a:ext uri="{FF2B5EF4-FFF2-40B4-BE49-F238E27FC236}">
                <a16:creationId xmlns:a16="http://schemas.microsoft.com/office/drawing/2014/main" id="{4BBA7E82-DC30-4ADE-B15A-97E199419285}"/>
              </a:ext>
            </a:extLst>
          </p:cNvPr>
          <p:cNvSpPr/>
          <p:nvPr/>
        </p:nvSpPr>
        <p:spPr>
          <a:xfrm flipV="1">
            <a:off x="0" y="601358"/>
            <a:ext cx="5645149" cy="61383"/>
          </a:xfrm>
          <a:custGeom>
            <a:avLst/>
            <a:gdLst>
              <a:gd name="connsiteX0" fmla="*/ 0 w 4404360"/>
              <a:gd name="connsiteY0" fmla="*/ 0 h 0"/>
              <a:gd name="connsiteX1" fmla="*/ 4404360 w 440436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404360">
                <a:moveTo>
                  <a:pt x="0" y="0"/>
                </a:moveTo>
                <a:lnTo>
                  <a:pt x="4404360" y="0"/>
                </a:lnTo>
              </a:path>
            </a:pathLst>
          </a:custGeom>
          <a:noFill/>
          <a:ln w="28575" cap="flat">
            <a:solidFill>
              <a:schemeClr val="tx1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spcFirstLastPara="1" lIns="121919" tIns="60959" rIns="121919" bIns="60959" spcCol="38100"/>
          <a:lstStyle/>
          <a:p>
            <a:pPr marL="0" marR="0" lvl="0" indent="0" algn="l" defTabSz="1219200" rtl="0" eaLnBrk="1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AFBC2E2-9B10-47F7-B50D-807802490282}"/>
              </a:ext>
            </a:extLst>
          </p:cNvPr>
          <p:cNvSpPr txBox="1"/>
          <p:nvPr/>
        </p:nvSpPr>
        <p:spPr>
          <a:xfrm>
            <a:off x="489251" y="128967"/>
            <a:ext cx="190850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29C5E5F-82B9-49EE-9322-5EB2EA42B9EE}"/>
              </a:ext>
            </a:extLst>
          </p:cNvPr>
          <p:cNvSpPr txBox="1"/>
          <p:nvPr/>
        </p:nvSpPr>
        <p:spPr>
          <a:xfrm>
            <a:off x="316530" y="902019"/>
            <a:ext cx="1176371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SzPct val="60000"/>
              <a:buFont typeface="Wingdings" pitchFamily="2" charset="2"/>
              <a:buChar char="l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pPr marL="342900" indent="-342900" algn="l">
              <a:buSzPct val="60000"/>
              <a:buFont typeface="Wingdings" pitchFamily="2" charset="2"/>
              <a:buChar char="l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Knowledge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Graph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Industry</a:t>
            </a:r>
          </a:p>
          <a:p>
            <a:pPr marL="342900" indent="-342900">
              <a:buSzPct val="60000"/>
              <a:buFont typeface="Wingdings" pitchFamily="2" charset="2"/>
              <a:buChar char="l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Knowledge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Graph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Construction</a:t>
            </a:r>
            <a:endParaRPr lang="en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SzPct val="60000"/>
              <a:buFont typeface="Wingdings" pitchFamily="2" charset="2"/>
              <a:buChar char="l"/>
            </a:pP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Knowledge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Graph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</a:t>
            </a:r>
          </a:p>
          <a:p>
            <a:pPr marL="342900" indent="-342900">
              <a:buSzPct val="60000"/>
              <a:buFont typeface="Wingdings" pitchFamily="2" charset="2"/>
              <a:buChar char="l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lang="en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SzPct val="60000"/>
            </a:pPr>
            <a:endParaRPr lang="en" altLang="zh-CN" sz="2400" dirty="0"/>
          </a:p>
          <a:p>
            <a:pPr marL="342900" indent="-342900" algn="l">
              <a:buSzPct val="60000"/>
              <a:buFont typeface="Wingdings" pitchFamily="2" charset="2"/>
              <a:buChar char="l"/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buSzPct val="60000"/>
              <a:buFont typeface="Wingdings" pitchFamily="2" charset="2"/>
              <a:buChar char="l"/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buFont typeface="Wingdings" pitchFamily="2" charset="2"/>
              <a:buChar char="l"/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25C5141D-6678-0945-AF2E-8A6896ED0C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4E813-84E9-47E6-B5AC-41D88705236B}" type="slidenum">
              <a:rPr lang="zh-CN" altLang="en-US" smtClean="0"/>
              <a:t>20</a:t>
            </a:fld>
            <a:r>
              <a:rPr lang="en-US" altLang="zh-CN" dirty="0"/>
              <a:t>/25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649268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任意多边形 9">
            <a:extLst>
              <a:ext uri="{FF2B5EF4-FFF2-40B4-BE49-F238E27FC236}">
                <a16:creationId xmlns:a16="http://schemas.microsoft.com/office/drawing/2014/main" id="{76CB9E00-1D71-4ECE-8912-1261A1D908D0}"/>
              </a:ext>
            </a:extLst>
          </p:cNvPr>
          <p:cNvSpPr/>
          <p:nvPr/>
        </p:nvSpPr>
        <p:spPr>
          <a:xfrm flipV="1">
            <a:off x="0" y="601358"/>
            <a:ext cx="5645149" cy="61383"/>
          </a:xfrm>
          <a:custGeom>
            <a:avLst/>
            <a:gdLst>
              <a:gd name="connsiteX0" fmla="*/ 0 w 4404360"/>
              <a:gd name="connsiteY0" fmla="*/ 0 h 0"/>
              <a:gd name="connsiteX1" fmla="*/ 4404360 w 440436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404360">
                <a:moveTo>
                  <a:pt x="0" y="0"/>
                </a:moveTo>
                <a:lnTo>
                  <a:pt x="4404360" y="0"/>
                </a:lnTo>
              </a:path>
            </a:pathLst>
          </a:custGeom>
          <a:noFill/>
          <a:ln w="28575" cap="flat">
            <a:solidFill>
              <a:schemeClr val="tx1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spcFirstLastPara="1" lIns="121919" tIns="60959" rIns="121919" bIns="60959" spcCol="38100"/>
          <a:lstStyle/>
          <a:p>
            <a:pPr marL="0" marR="0" lvl="0" indent="0" algn="l" defTabSz="1219200" rtl="0" eaLnBrk="1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06DC4EE5-0463-7747-BA50-D98E3B11B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4E813-84E9-47E6-B5AC-41D88705236B}" type="slidenum">
              <a:rPr lang="zh-CN" altLang="en-US" smtClean="0"/>
              <a:t>21</a:t>
            </a:fld>
            <a:r>
              <a:rPr lang="en-US" altLang="zh-CN" dirty="0"/>
              <a:t>/25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A635CBC-5874-0E87-D9C9-668BD3B3E83D}"/>
              </a:ext>
            </a:extLst>
          </p:cNvPr>
          <p:cNvSpPr txBox="1"/>
          <p:nvPr/>
        </p:nvSpPr>
        <p:spPr>
          <a:xfrm>
            <a:off x="489251" y="814764"/>
            <a:ext cx="11452061" cy="58169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Intent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Understanding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Scenario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understanding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Query: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“headache”,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“stomachache”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&lt;aspirin,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is_used_for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headache&gt;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&lt;amoxicillin,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is_used_for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stomachache&gt;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Essence understanding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Query: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keaiduo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strawberry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可爱多草莓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)”,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“Lay’s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Cucumber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乐事黄瓜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)”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keaiduo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strawberry”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kind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ice-cream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instead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strawberry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“Lay’s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Cucumber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kind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potato chips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instead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ucumber</a:t>
            </a:r>
            <a:endParaRPr lang="en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Synonym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understanding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Query: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“top”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Jackect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isA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top&gt;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top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~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xx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Jacket.</a:t>
            </a:r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Product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Understanding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Lexical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Domination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Problem: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Pork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~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Pork dumplings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Raw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Meat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Pork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Frozen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Food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Pork dumplings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Pomelo ~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Pomelo tea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Fruit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 Pomelo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Drink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Tea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Pomelo tea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1ABA003-6E2C-EE0B-CBC3-59C4A137170B}"/>
              </a:ext>
            </a:extLst>
          </p:cNvPr>
          <p:cNvSpPr txBox="1"/>
          <p:nvPr/>
        </p:nvSpPr>
        <p:spPr>
          <a:xfrm>
            <a:off x="489251" y="128967"/>
            <a:ext cx="535536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Knowledge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Graph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936260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任意多边形 9">
            <a:extLst>
              <a:ext uri="{FF2B5EF4-FFF2-40B4-BE49-F238E27FC236}">
                <a16:creationId xmlns:a16="http://schemas.microsoft.com/office/drawing/2014/main" id="{76CB9E00-1D71-4ECE-8912-1261A1D908D0}"/>
              </a:ext>
            </a:extLst>
          </p:cNvPr>
          <p:cNvSpPr/>
          <p:nvPr/>
        </p:nvSpPr>
        <p:spPr>
          <a:xfrm flipV="1">
            <a:off x="0" y="601358"/>
            <a:ext cx="5645149" cy="61383"/>
          </a:xfrm>
          <a:custGeom>
            <a:avLst/>
            <a:gdLst>
              <a:gd name="connsiteX0" fmla="*/ 0 w 4404360"/>
              <a:gd name="connsiteY0" fmla="*/ 0 h 0"/>
              <a:gd name="connsiteX1" fmla="*/ 4404360 w 440436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404360">
                <a:moveTo>
                  <a:pt x="0" y="0"/>
                </a:moveTo>
                <a:lnTo>
                  <a:pt x="4404360" y="0"/>
                </a:lnTo>
              </a:path>
            </a:pathLst>
          </a:custGeom>
          <a:noFill/>
          <a:ln w="28575" cap="flat">
            <a:solidFill>
              <a:schemeClr val="tx1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spcFirstLastPara="1" lIns="121919" tIns="60959" rIns="121919" bIns="60959" spcCol="38100"/>
          <a:lstStyle/>
          <a:p>
            <a:pPr marL="0" marR="0" lvl="0" indent="0" algn="l" defTabSz="1219200" rtl="0" eaLnBrk="1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06DC4EE5-0463-7747-BA50-D98E3B11B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4E813-84E9-47E6-B5AC-41D88705236B}" type="slidenum">
              <a:rPr lang="zh-CN" altLang="en-US" smtClean="0"/>
              <a:t>22</a:t>
            </a:fld>
            <a:r>
              <a:rPr lang="en-US" altLang="zh-CN" dirty="0"/>
              <a:t>/25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8688E71-09FF-C982-1354-54A032E32A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921" y="850480"/>
            <a:ext cx="5023638" cy="5744948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1A635CBC-5874-0E87-D9C9-668BD3B3E83D}"/>
              </a:ext>
            </a:extLst>
          </p:cNvPr>
          <p:cNvSpPr txBox="1"/>
          <p:nvPr/>
        </p:nvSpPr>
        <p:spPr>
          <a:xfrm>
            <a:off x="5279888" y="1001038"/>
            <a:ext cx="6661424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E-</a:t>
            </a:r>
            <a:r>
              <a:rPr lang="en-US" altLang="zh-CN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commece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search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Query: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Baking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Tools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Baking</a:t>
            </a:r>
            <a:endParaRPr lang="en-US" altLang="zh-C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Recommendation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Cognitive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recommendation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e-commerce concepts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2"/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directly recommending together with its associated items. </a:t>
            </a:r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Recommendation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reason: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“Tools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Baking”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altLang="zh-C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altLang="zh-C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1ABA003-6E2C-EE0B-CBC3-59C4A137170B}"/>
              </a:ext>
            </a:extLst>
          </p:cNvPr>
          <p:cNvSpPr txBox="1"/>
          <p:nvPr/>
        </p:nvSpPr>
        <p:spPr>
          <a:xfrm>
            <a:off x="489251" y="128967"/>
            <a:ext cx="535536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Knowledge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Graph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Application: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6" name="Picture 2" descr="Alibaba, logo Icon in Social networks">
            <a:extLst>
              <a:ext uri="{FF2B5EF4-FFF2-40B4-BE49-F238E27FC236}">
                <a16:creationId xmlns:a16="http://schemas.microsoft.com/office/drawing/2014/main" id="{24FDB649-1798-3D66-A23F-B466EBE5FB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0239" y="173510"/>
            <a:ext cx="400282" cy="400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08333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任意多边形 9">
            <a:extLst>
              <a:ext uri="{FF2B5EF4-FFF2-40B4-BE49-F238E27FC236}">
                <a16:creationId xmlns:a16="http://schemas.microsoft.com/office/drawing/2014/main" id="{4BBA7E82-DC30-4ADE-B15A-97E199419285}"/>
              </a:ext>
            </a:extLst>
          </p:cNvPr>
          <p:cNvSpPr/>
          <p:nvPr/>
        </p:nvSpPr>
        <p:spPr>
          <a:xfrm flipV="1">
            <a:off x="0" y="601358"/>
            <a:ext cx="5645149" cy="61383"/>
          </a:xfrm>
          <a:custGeom>
            <a:avLst/>
            <a:gdLst>
              <a:gd name="connsiteX0" fmla="*/ 0 w 4404360"/>
              <a:gd name="connsiteY0" fmla="*/ 0 h 0"/>
              <a:gd name="connsiteX1" fmla="*/ 4404360 w 440436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404360">
                <a:moveTo>
                  <a:pt x="0" y="0"/>
                </a:moveTo>
                <a:lnTo>
                  <a:pt x="4404360" y="0"/>
                </a:lnTo>
              </a:path>
            </a:pathLst>
          </a:custGeom>
          <a:noFill/>
          <a:ln w="28575" cap="flat">
            <a:solidFill>
              <a:schemeClr val="tx1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spcFirstLastPara="1" lIns="121919" tIns="60959" rIns="121919" bIns="60959" spcCol="38100"/>
          <a:lstStyle/>
          <a:p>
            <a:pPr marL="0" marR="0" lvl="0" indent="0" algn="l" defTabSz="1219200" rtl="0" eaLnBrk="1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AFBC2E2-9B10-47F7-B50D-807802490282}"/>
              </a:ext>
            </a:extLst>
          </p:cNvPr>
          <p:cNvSpPr txBox="1"/>
          <p:nvPr/>
        </p:nvSpPr>
        <p:spPr>
          <a:xfrm>
            <a:off x="489251" y="128967"/>
            <a:ext cx="190850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29C5E5F-82B9-49EE-9322-5EB2EA42B9EE}"/>
              </a:ext>
            </a:extLst>
          </p:cNvPr>
          <p:cNvSpPr txBox="1"/>
          <p:nvPr/>
        </p:nvSpPr>
        <p:spPr>
          <a:xfrm>
            <a:off x="316530" y="902019"/>
            <a:ext cx="1176371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SzPct val="60000"/>
              <a:buFont typeface="Wingdings" pitchFamily="2" charset="2"/>
              <a:buChar char="l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pPr marL="342900" indent="-342900" algn="l">
              <a:buSzPct val="60000"/>
              <a:buFont typeface="Wingdings" pitchFamily="2" charset="2"/>
              <a:buChar char="l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Knowledge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Graph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E-commerce</a:t>
            </a:r>
          </a:p>
          <a:p>
            <a:pPr marL="342900" indent="-342900">
              <a:buSzPct val="60000"/>
              <a:buFont typeface="Wingdings" pitchFamily="2" charset="2"/>
              <a:buChar char="l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Knowledge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Graph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Construction</a:t>
            </a:r>
            <a:endParaRPr lang="en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SzPct val="60000"/>
              <a:buFont typeface="Wingdings" pitchFamily="2" charset="2"/>
              <a:buChar char="l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Knowledge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Graph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Fusion</a:t>
            </a:r>
          </a:p>
          <a:p>
            <a:pPr marL="342900" indent="-342900">
              <a:buSzPct val="60000"/>
              <a:buFont typeface="Wingdings" pitchFamily="2" charset="2"/>
              <a:buChar char="l"/>
            </a:pP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lang="en" altLang="zh-C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SzPct val="60000"/>
            </a:pPr>
            <a:endParaRPr lang="en" altLang="zh-CN" sz="2400" dirty="0"/>
          </a:p>
          <a:p>
            <a:pPr marL="342900" indent="-342900" algn="l">
              <a:buSzPct val="60000"/>
              <a:buFont typeface="Wingdings" pitchFamily="2" charset="2"/>
              <a:buChar char="l"/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buSzPct val="60000"/>
              <a:buFont typeface="Wingdings" pitchFamily="2" charset="2"/>
              <a:buChar char="l"/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buFont typeface="Wingdings" pitchFamily="2" charset="2"/>
              <a:buChar char="l"/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25C5141D-6678-0945-AF2E-8A6896ED0C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4E813-84E9-47E6-B5AC-41D88705236B}" type="slidenum">
              <a:rPr lang="zh-CN" altLang="en-US" smtClean="0"/>
              <a:t>23</a:t>
            </a:fld>
            <a:r>
              <a:rPr lang="en-US" altLang="zh-CN" dirty="0"/>
              <a:t>/25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719218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F0610002-ED50-4662-AF0F-E7521F7BCAA8}"/>
              </a:ext>
            </a:extLst>
          </p:cNvPr>
          <p:cNvSpPr txBox="1"/>
          <p:nvPr/>
        </p:nvSpPr>
        <p:spPr>
          <a:xfrm>
            <a:off x="489251" y="128967"/>
            <a:ext cx="190850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任意多边形 9">
            <a:extLst>
              <a:ext uri="{FF2B5EF4-FFF2-40B4-BE49-F238E27FC236}">
                <a16:creationId xmlns:a16="http://schemas.microsoft.com/office/drawing/2014/main" id="{50C5440A-0E57-4960-ACF7-05F7F9D2AFC0}"/>
              </a:ext>
            </a:extLst>
          </p:cNvPr>
          <p:cNvSpPr/>
          <p:nvPr/>
        </p:nvSpPr>
        <p:spPr>
          <a:xfrm flipV="1">
            <a:off x="0" y="601358"/>
            <a:ext cx="5645149" cy="61383"/>
          </a:xfrm>
          <a:custGeom>
            <a:avLst/>
            <a:gdLst>
              <a:gd name="connsiteX0" fmla="*/ 0 w 4404360"/>
              <a:gd name="connsiteY0" fmla="*/ 0 h 0"/>
              <a:gd name="connsiteX1" fmla="*/ 4404360 w 440436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404360">
                <a:moveTo>
                  <a:pt x="0" y="0"/>
                </a:moveTo>
                <a:lnTo>
                  <a:pt x="4404360" y="0"/>
                </a:lnTo>
              </a:path>
            </a:pathLst>
          </a:custGeom>
          <a:noFill/>
          <a:ln w="28575" cap="flat">
            <a:solidFill>
              <a:schemeClr val="tx1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spcFirstLastPara="1" lIns="121919" tIns="60959" rIns="121919" bIns="60959" spcCol="38100"/>
          <a:lstStyle/>
          <a:p>
            <a:pPr marL="0" marR="0" lvl="0" indent="0" algn="l" defTabSz="1219200" rtl="0" eaLnBrk="1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04D67AB-12EC-8940-93AE-CA5CF70A7474}"/>
              </a:ext>
            </a:extLst>
          </p:cNvPr>
          <p:cNvSpPr txBox="1"/>
          <p:nvPr/>
        </p:nvSpPr>
        <p:spPr>
          <a:xfrm>
            <a:off x="517236" y="914400"/>
            <a:ext cx="1115752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Takeaways: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Knowledge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Graph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collection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knowledge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help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understand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world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better.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Knowledge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Graph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widely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applied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e-commerce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other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industry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scenarios.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Internal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(from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KG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itself)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external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knowledge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utilized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during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Knowledge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Graph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Construction.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construction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Knowledge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Graph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still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relies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human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efforts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Multi-modal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Knowledge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Graph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construction.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13D81AB-28F8-D848-826F-8C50A3DF2D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4E813-84E9-47E6-B5AC-41D88705236B}" type="slidenum">
              <a:rPr lang="zh-CN" altLang="en-US" smtClean="0"/>
              <a:t>24</a:t>
            </a:fld>
            <a:r>
              <a:rPr lang="en-US" altLang="zh-CN" dirty="0"/>
              <a:t>/25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585795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F0610002-ED50-4662-AF0F-E7521F7BCAA8}"/>
              </a:ext>
            </a:extLst>
          </p:cNvPr>
          <p:cNvSpPr txBox="1"/>
          <p:nvPr/>
        </p:nvSpPr>
        <p:spPr>
          <a:xfrm>
            <a:off x="4240564" y="3198167"/>
            <a:ext cx="371087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Thanks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,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any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questions?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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5253CCB-9D5E-7E47-8C50-35F42767F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4E813-84E9-47E6-B5AC-41D88705236B}" type="slidenum">
              <a:rPr lang="zh-CN" altLang="en-US" smtClean="0"/>
              <a:t>25</a:t>
            </a:fld>
            <a:r>
              <a:rPr lang="en-US" altLang="zh-CN" dirty="0"/>
              <a:t>/25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772657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429C5E5F-82B9-49EE-9322-5EB2EA42B9EE}"/>
              </a:ext>
            </a:extLst>
          </p:cNvPr>
          <p:cNvSpPr txBox="1"/>
          <p:nvPr/>
        </p:nvSpPr>
        <p:spPr>
          <a:xfrm>
            <a:off x="457935" y="902019"/>
            <a:ext cx="1176371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Knowledge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Graph?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semantic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network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describing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relationships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among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entities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world.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Concepts:</a:t>
            </a:r>
          </a:p>
          <a:p>
            <a:pPr marL="800100" lvl="2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Entity: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basic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element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KG</a:t>
            </a:r>
          </a:p>
          <a:p>
            <a:pPr marL="800100" lvl="2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Concepts: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general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notion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collection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entities</a:t>
            </a:r>
          </a:p>
          <a:p>
            <a:pPr marL="800100" lvl="2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Mention: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inguistic</a:t>
            </a:r>
            <a:r>
              <a:rPr lang="en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phrase</a:t>
            </a:r>
            <a:r>
              <a:rPr lang="en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 expressing entities in text</a:t>
            </a:r>
          </a:p>
          <a:p>
            <a:pPr marL="800100" lvl="2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e.g.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Yao</a:t>
            </a:r>
            <a:r>
              <a:rPr lang="zh-CN" altLang="en-US" sz="24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Ming</a:t>
            </a:r>
            <a:r>
              <a:rPr lang="zh-CN" altLang="en-US" sz="24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basketball</a:t>
            </a:r>
            <a:r>
              <a:rPr lang="zh-CN" altLang="en-US" sz="24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player</a:t>
            </a:r>
            <a:r>
              <a:rPr lang="zh-CN" altLang="en-US" sz="24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NBA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Usually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constructed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triples.</a:t>
            </a:r>
          </a:p>
          <a:p>
            <a:pPr marL="800100" lvl="2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&lt;entity1,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relationship,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entity2&gt;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&lt;entity,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attribute,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value&gt;</a:t>
            </a:r>
          </a:p>
          <a:p>
            <a:pPr marL="800100" lvl="2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e.g.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&lt;Yao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Ming,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plays-in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NBA&gt;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Yao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Ming,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height,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2.29</a:t>
            </a:r>
            <a:r>
              <a:rPr lang="en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m&gt;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Example: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ConceptNet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ConceptNet</a:t>
            </a:r>
            <a:r>
              <a:rPr lang="en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is a freely-available semantic network, designed to help computers understand the meanings of words that people use.</a:t>
            </a:r>
            <a:endParaRPr lang="en-US" altLang="zh-C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2"/>
            <a:endParaRPr lang="en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任意多边形 9">
            <a:extLst>
              <a:ext uri="{FF2B5EF4-FFF2-40B4-BE49-F238E27FC236}">
                <a16:creationId xmlns:a16="http://schemas.microsoft.com/office/drawing/2014/main" id="{4BBA7E82-DC30-4ADE-B15A-97E199419285}"/>
              </a:ext>
            </a:extLst>
          </p:cNvPr>
          <p:cNvSpPr/>
          <p:nvPr/>
        </p:nvSpPr>
        <p:spPr>
          <a:xfrm flipV="1">
            <a:off x="0" y="601358"/>
            <a:ext cx="5645149" cy="61383"/>
          </a:xfrm>
          <a:custGeom>
            <a:avLst/>
            <a:gdLst>
              <a:gd name="connsiteX0" fmla="*/ 0 w 4404360"/>
              <a:gd name="connsiteY0" fmla="*/ 0 h 0"/>
              <a:gd name="connsiteX1" fmla="*/ 4404360 w 440436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404360">
                <a:moveTo>
                  <a:pt x="0" y="0"/>
                </a:moveTo>
                <a:lnTo>
                  <a:pt x="4404360" y="0"/>
                </a:lnTo>
              </a:path>
            </a:pathLst>
          </a:custGeom>
          <a:noFill/>
          <a:ln w="28575" cap="flat">
            <a:solidFill>
              <a:schemeClr val="tx1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spcFirstLastPara="1" lIns="121919" tIns="60959" rIns="121919" bIns="60959" spcCol="38100"/>
          <a:lstStyle/>
          <a:p>
            <a:pPr marL="0" marR="0" lvl="0" indent="0" algn="l" defTabSz="1219200" rtl="0" eaLnBrk="1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AFBC2E2-9B10-47F7-B50D-807802490282}"/>
              </a:ext>
            </a:extLst>
          </p:cNvPr>
          <p:cNvSpPr txBox="1"/>
          <p:nvPr/>
        </p:nvSpPr>
        <p:spPr>
          <a:xfrm>
            <a:off x="489251" y="128967"/>
            <a:ext cx="39224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B4664E8-454E-7F42-9549-06445D9B3C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4E813-84E9-47E6-B5AC-41D88705236B}" type="slidenum">
              <a:rPr lang="zh-CN" altLang="en-US" smtClean="0"/>
              <a:t>3</a:t>
            </a:fld>
            <a:r>
              <a:rPr lang="en-US" altLang="zh-CN" dirty="0"/>
              <a:t> /25</a:t>
            </a:r>
            <a:endParaRPr lang="zh-CN" altLang="en-US" dirty="0"/>
          </a:p>
        </p:txBody>
      </p:sp>
      <p:pic>
        <p:nvPicPr>
          <p:cNvPr id="3078" name="Picture 6" descr="Yao Ming Turns 41: Revisiting the short career of the best Asian player in  NBA history">
            <a:extLst>
              <a:ext uri="{FF2B5EF4-FFF2-40B4-BE49-F238E27FC236}">
                <a16:creationId xmlns:a16="http://schemas.microsoft.com/office/drawing/2014/main" id="{035FABA0-2BE0-CE79-E49E-EBA984DC24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1611" y="1796253"/>
            <a:ext cx="2997650" cy="1997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8749DDCC-5255-9B25-6052-8F12547AF72F}"/>
              </a:ext>
            </a:extLst>
          </p:cNvPr>
          <p:cNvSpPr txBox="1"/>
          <p:nvPr/>
        </p:nvSpPr>
        <p:spPr>
          <a:xfrm>
            <a:off x="457935" y="6356350"/>
            <a:ext cx="977346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 err="1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ConcepNet</a:t>
            </a:r>
            <a:r>
              <a:rPr lang="en-US" altLang="zh-CN" sz="1200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:</a:t>
            </a:r>
            <a:r>
              <a:rPr lang="zh-CN" altLang="en-US" sz="1200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" altLang="zh-CN" sz="1200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https://</a:t>
            </a:r>
            <a:r>
              <a:rPr lang="en" altLang="zh-CN" sz="1200" dirty="0" err="1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conceptnet.io</a:t>
            </a:r>
            <a:r>
              <a:rPr lang="en" altLang="zh-CN" sz="1200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/</a:t>
            </a:r>
            <a:r>
              <a:rPr lang="en-US" altLang="zh-CN" sz="1200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endParaRPr lang="en-US" altLang="zh-CN" sz="1200" i="1" dirty="0">
              <a:solidFill>
                <a:schemeClr val="accent3">
                  <a:lumMod val="75000"/>
                </a:schemeClr>
              </a:solidFill>
              <a:effectLst/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58885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任意多边形 9">
            <a:extLst>
              <a:ext uri="{FF2B5EF4-FFF2-40B4-BE49-F238E27FC236}">
                <a16:creationId xmlns:a16="http://schemas.microsoft.com/office/drawing/2014/main" id="{4BBA7E82-DC30-4ADE-B15A-97E199419285}"/>
              </a:ext>
            </a:extLst>
          </p:cNvPr>
          <p:cNvSpPr/>
          <p:nvPr/>
        </p:nvSpPr>
        <p:spPr>
          <a:xfrm flipV="1">
            <a:off x="0" y="601358"/>
            <a:ext cx="5645149" cy="61383"/>
          </a:xfrm>
          <a:custGeom>
            <a:avLst/>
            <a:gdLst>
              <a:gd name="connsiteX0" fmla="*/ 0 w 4404360"/>
              <a:gd name="connsiteY0" fmla="*/ 0 h 0"/>
              <a:gd name="connsiteX1" fmla="*/ 4404360 w 440436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404360">
                <a:moveTo>
                  <a:pt x="0" y="0"/>
                </a:moveTo>
                <a:lnTo>
                  <a:pt x="4404360" y="0"/>
                </a:lnTo>
              </a:path>
            </a:pathLst>
          </a:custGeom>
          <a:noFill/>
          <a:ln w="28575" cap="flat">
            <a:solidFill>
              <a:schemeClr val="tx1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spcFirstLastPara="1" lIns="121919" tIns="60959" rIns="121919" bIns="60959" spcCol="38100"/>
          <a:lstStyle/>
          <a:p>
            <a:pPr marL="0" marR="0" lvl="0" indent="0" algn="l" defTabSz="1219200" rtl="0" eaLnBrk="1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AFBC2E2-9B10-47F7-B50D-807802490282}"/>
              </a:ext>
            </a:extLst>
          </p:cNvPr>
          <p:cNvSpPr txBox="1"/>
          <p:nvPr/>
        </p:nvSpPr>
        <p:spPr>
          <a:xfrm>
            <a:off x="489251" y="128967"/>
            <a:ext cx="39224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B4664E8-454E-7F42-9549-06445D9B3C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4E813-84E9-47E6-B5AC-41D88705236B}" type="slidenum">
              <a:rPr lang="zh-CN" altLang="en-US" smtClean="0"/>
              <a:t>4</a:t>
            </a:fld>
            <a:r>
              <a:rPr lang="en-US" altLang="zh-CN" dirty="0"/>
              <a:t> /25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4AEE1B5-1628-254C-74EA-120E233B14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251" y="739992"/>
            <a:ext cx="10398882" cy="5798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9715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任意多边形 9">
            <a:extLst>
              <a:ext uri="{FF2B5EF4-FFF2-40B4-BE49-F238E27FC236}">
                <a16:creationId xmlns:a16="http://schemas.microsoft.com/office/drawing/2014/main" id="{4BBA7E82-DC30-4ADE-B15A-97E199419285}"/>
              </a:ext>
            </a:extLst>
          </p:cNvPr>
          <p:cNvSpPr/>
          <p:nvPr/>
        </p:nvSpPr>
        <p:spPr>
          <a:xfrm flipV="1">
            <a:off x="0" y="601358"/>
            <a:ext cx="5645149" cy="61383"/>
          </a:xfrm>
          <a:custGeom>
            <a:avLst/>
            <a:gdLst>
              <a:gd name="connsiteX0" fmla="*/ 0 w 4404360"/>
              <a:gd name="connsiteY0" fmla="*/ 0 h 0"/>
              <a:gd name="connsiteX1" fmla="*/ 4404360 w 440436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404360">
                <a:moveTo>
                  <a:pt x="0" y="0"/>
                </a:moveTo>
                <a:lnTo>
                  <a:pt x="4404360" y="0"/>
                </a:lnTo>
              </a:path>
            </a:pathLst>
          </a:custGeom>
          <a:noFill/>
          <a:ln w="28575" cap="flat">
            <a:solidFill>
              <a:schemeClr val="tx1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spcFirstLastPara="1" lIns="121919" tIns="60959" rIns="121919" bIns="60959" spcCol="38100"/>
          <a:lstStyle/>
          <a:p>
            <a:pPr marL="0" marR="0" lvl="0" indent="0" algn="l" defTabSz="1219200" rtl="0" eaLnBrk="1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AFBC2E2-9B10-47F7-B50D-807802490282}"/>
              </a:ext>
            </a:extLst>
          </p:cNvPr>
          <p:cNvSpPr txBox="1"/>
          <p:nvPr/>
        </p:nvSpPr>
        <p:spPr>
          <a:xfrm>
            <a:off x="489251" y="128967"/>
            <a:ext cx="39224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B4664E8-454E-7F42-9549-06445D9B3C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4E813-84E9-47E6-B5AC-41D88705236B}" type="slidenum">
              <a:rPr lang="zh-CN" altLang="en-US" smtClean="0"/>
              <a:t>5</a:t>
            </a:fld>
            <a:r>
              <a:rPr lang="en-US" altLang="zh-CN" dirty="0"/>
              <a:t> /25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CA365E4-D58C-A214-2243-135E2CA2ED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251" y="757832"/>
            <a:ext cx="10379605" cy="5598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9788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429C5E5F-82B9-49EE-9322-5EB2EA42B9EE}"/>
              </a:ext>
            </a:extLst>
          </p:cNvPr>
          <p:cNvSpPr txBox="1"/>
          <p:nvPr/>
        </p:nvSpPr>
        <p:spPr>
          <a:xfrm>
            <a:off x="457935" y="902019"/>
            <a:ext cx="11207074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Why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Knowledge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Graph?</a:t>
            </a:r>
            <a:endParaRPr lang="en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External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knowledge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necessary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my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opinion,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collection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knowledge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aims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make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models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more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intelligent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assist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specific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task.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like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wikipedia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human.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e.g.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zh-CN" altLang="en-US" sz="2400" dirty="0"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毛巾卷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</a:p>
          <a:p>
            <a:pPr lvl="1"/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(towel roll)</a:t>
            </a:r>
          </a:p>
          <a:p>
            <a:pPr lvl="1"/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Question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Answering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Recommendation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Search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</a:p>
        </p:txBody>
      </p:sp>
      <p:pic>
        <p:nvPicPr>
          <p:cNvPr id="9" name="Picture 4" descr="Quiz Concept Quiz Word Vector Illustration Stock Illustration - Download  Image Now - iStock">
            <a:extLst>
              <a:ext uri="{FF2B5EF4-FFF2-40B4-BE49-F238E27FC236}">
                <a16:creationId xmlns:a16="http://schemas.microsoft.com/office/drawing/2014/main" id="{855D84DB-28E3-8E57-7191-8A804F8AB1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928944">
            <a:off x="1011976" y="3364511"/>
            <a:ext cx="871214" cy="529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任意多边形 9">
            <a:extLst>
              <a:ext uri="{FF2B5EF4-FFF2-40B4-BE49-F238E27FC236}">
                <a16:creationId xmlns:a16="http://schemas.microsoft.com/office/drawing/2014/main" id="{4BBA7E82-DC30-4ADE-B15A-97E199419285}"/>
              </a:ext>
            </a:extLst>
          </p:cNvPr>
          <p:cNvSpPr/>
          <p:nvPr/>
        </p:nvSpPr>
        <p:spPr>
          <a:xfrm flipV="1">
            <a:off x="0" y="601358"/>
            <a:ext cx="5645149" cy="61383"/>
          </a:xfrm>
          <a:custGeom>
            <a:avLst/>
            <a:gdLst>
              <a:gd name="connsiteX0" fmla="*/ 0 w 4404360"/>
              <a:gd name="connsiteY0" fmla="*/ 0 h 0"/>
              <a:gd name="connsiteX1" fmla="*/ 4404360 w 440436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404360">
                <a:moveTo>
                  <a:pt x="0" y="0"/>
                </a:moveTo>
                <a:lnTo>
                  <a:pt x="4404360" y="0"/>
                </a:lnTo>
              </a:path>
            </a:pathLst>
          </a:custGeom>
          <a:noFill/>
          <a:ln w="28575" cap="flat">
            <a:solidFill>
              <a:schemeClr val="tx1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spcFirstLastPara="1" lIns="121919" tIns="60959" rIns="121919" bIns="60959" spcCol="38100"/>
          <a:lstStyle/>
          <a:p>
            <a:pPr marL="0" marR="0" lvl="0" indent="0" algn="l" defTabSz="1219200" rtl="0" eaLnBrk="1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AFBC2E2-9B10-47F7-B50D-807802490282}"/>
              </a:ext>
            </a:extLst>
          </p:cNvPr>
          <p:cNvSpPr txBox="1"/>
          <p:nvPr/>
        </p:nvSpPr>
        <p:spPr>
          <a:xfrm>
            <a:off x="489251" y="128967"/>
            <a:ext cx="39224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B4664E8-454E-7F42-9549-06445D9B3C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4E813-84E9-47E6-B5AC-41D88705236B}" type="slidenum">
              <a:rPr lang="zh-CN" altLang="en-US" smtClean="0"/>
              <a:t>6</a:t>
            </a:fld>
            <a:r>
              <a:rPr lang="en-US" altLang="zh-CN" dirty="0"/>
              <a:t> /25</a:t>
            </a:r>
            <a:endParaRPr lang="zh-CN" altLang="en-US" dirty="0"/>
          </a:p>
        </p:txBody>
      </p:sp>
      <p:cxnSp>
        <p:nvCxnSpPr>
          <p:cNvPr id="2" name="直线箭头连接符 1">
            <a:extLst>
              <a:ext uri="{FF2B5EF4-FFF2-40B4-BE49-F238E27FC236}">
                <a16:creationId xmlns:a16="http://schemas.microsoft.com/office/drawing/2014/main" id="{A7D723DB-787B-F7B7-17A4-8A61D4001B34}"/>
              </a:ext>
            </a:extLst>
          </p:cNvPr>
          <p:cNvCxnSpPr>
            <a:cxnSpLocks/>
          </p:cNvCxnSpPr>
          <p:nvPr/>
        </p:nvCxnSpPr>
        <p:spPr>
          <a:xfrm flipV="1">
            <a:off x="3327151" y="3402936"/>
            <a:ext cx="703342" cy="21143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毛巾图库照片、免版税毛巾图片|Depositphotos">
            <a:extLst>
              <a:ext uri="{FF2B5EF4-FFF2-40B4-BE49-F238E27FC236}">
                <a16:creationId xmlns:a16="http://schemas.microsoft.com/office/drawing/2014/main" id="{A56BEE20-2E3B-E092-75A0-59F7F55F18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7072" y="2941457"/>
            <a:ext cx="694158" cy="461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直线箭头连接符 11">
            <a:extLst>
              <a:ext uri="{FF2B5EF4-FFF2-40B4-BE49-F238E27FC236}">
                <a16:creationId xmlns:a16="http://schemas.microsoft.com/office/drawing/2014/main" id="{3C55DB2F-8F75-073E-88A1-1EAD9B617932}"/>
              </a:ext>
            </a:extLst>
          </p:cNvPr>
          <p:cNvCxnSpPr>
            <a:cxnSpLocks/>
          </p:cNvCxnSpPr>
          <p:nvPr/>
        </p:nvCxnSpPr>
        <p:spPr>
          <a:xfrm>
            <a:off x="3327151" y="3791649"/>
            <a:ext cx="703342" cy="28091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9" name="图片 18">
            <a:extLst>
              <a:ext uri="{FF2B5EF4-FFF2-40B4-BE49-F238E27FC236}">
                <a16:creationId xmlns:a16="http://schemas.microsoft.com/office/drawing/2014/main" id="{8B2A8C07-5AB8-E544-51A6-E6DC74F665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7072" y="3508654"/>
            <a:ext cx="4523224" cy="1720042"/>
          </a:xfrm>
          <a:prstGeom prst="rect">
            <a:avLst/>
          </a:prstGeom>
        </p:spPr>
      </p:pic>
      <p:cxnSp>
        <p:nvCxnSpPr>
          <p:cNvPr id="20" name="直线箭头连接符 19">
            <a:extLst>
              <a:ext uri="{FF2B5EF4-FFF2-40B4-BE49-F238E27FC236}">
                <a16:creationId xmlns:a16="http://schemas.microsoft.com/office/drawing/2014/main" id="{D9725F61-0EF6-14EE-D8E2-CCD80703E474}"/>
              </a:ext>
            </a:extLst>
          </p:cNvPr>
          <p:cNvCxnSpPr>
            <a:cxnSpLocks/>
          </p:cNvCxnSpPr>
          <p:nvPr/>
        </p:nvCxnSpPr>
        <p:spPr>
          <a:xfrm>
            <a:off x="8921806" y="4257229"/>
            <a:ext cx="40013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5" name="文本框 24">
            <a:extLst>
              <a:ext uri="{FF2B5EF4-FFF2-40B4-BE49-F238E27FC236}">
                <a16:creationId xmlns:a16="http://schemas.microsoft.com/office/drawing/2014/main" id="{5D3CCBA7-1942-0DB5-A931-36697FCB1578}"/>
              </a:ext>
            </a:extLst>
          </p:cNvPr>
          <p:cNvSpPr txBox="1"/>
          <p:nvPr/>
        </p:nvSpPr>
        <p:spPr>
          <a:xfrm>
            <a:off x="9416243" y="4072563"/>
            <a:ext cx="2111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&lt;</a:t>
            </a:r>
            <a:r>
              <a:rPr lang="zh-CN" altLang="en-US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毛巾卷</a:t>
            </a:r>
            <a:r>
              <a:rPr lang="en-US" altLang="zh-CN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lang="zh-CN" altLang="en-US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dirty="0" err="1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isA</a:t>
            </a:r>
            <a:r>
              <a:rPr lang="en-US" altLang="zh-CN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lang="zh-CN" altLang="en-US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cake&gt;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F7D560E-2164-9174-466F-F65CFC85BBF8}"/>
              </a:ext>
            </a:extLst>
          </p:cNvPr>
          <p:cNvSpPr txBox="1"/>
          <p:nvPr/>
        </p:nvSpPr>
        <p:spPr>
          <a:xfrm>
            <a:off x="2991488" y="3358938"/>
            <a:ext cx="10785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❌</a:t>
            </a:r>
          </a:p>
        </p:txBody>
      </p:sp>
    </p:spTree>
    <p:extLst>
      <p:ext uri="{BB962C8B-B14F-4D97-AF65-F5344CB8AC3E}">
        <p14:creationId xmlns:p14="http://schemas.microsoft.com/office/powerpoint/2010/main" val="2862663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任意多边形 9">
            <a:extLst>
              <a:ext uri="{FF2B5EF4-FFF2-40B4-BE49-F238E27FC236}">
                <a16:creationId xmlns:a16="http://schemas.microsoft.com/office/drawing/2014/main" id="{4BBA7E82-DC30-4ADE-B15A-97E199419285}"/>
              </a:ext>
            </a:extLst>
          </p:cNvPr>
          <p:cNvSpPr/>
          <p:nvPr/>
        </p:nvSpPr>
        <p:spPr>
          <a:xfrm flipV="1">
            <a:off x="0" y="601358"/>
            <a:ext cx="5645149" cy="61383"/>
          </a:xfrm>
          <a:custGeom>
            <a:avLst/>
            <a:gdLst>
              <a:gd name="connsiteX0" fmla="*/ 0 w 4404360"/>
              <a:gd name="connsiteY0" fmla="*/ 0 h 0"/>
              <a:gd name="connsiteX1" fmla="*/ 4404360 w 440436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404360">
                <a:moveTo>
                  <a:pt x="0" y="0"/>
                </a:moveTo>
                <a:lnTo>
                  <a:pt x="4404360" y="0"/>
                </a:lnTo>
              </a:path>
            </a:pathLst>
          </a:custGeom>
          <a:noFill/>
          <a:ln w="28575" cap="flat">
            <a:solidFill>
              <a:schemeClr val="tx1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spcFirstLastPara="1" lIns="121919" tIns="60959" rIns="121919" bIns="60959" spcCol="38100"/>
          <a:lstStyle/>
          <a:p>
            <a:pPr marL="0" marR="0" lvl="0" indent="0" algn="l" defTabSz="1219200" rtl="0" eaLnBrk="1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AFBC2E2-9B10-47F7-B50D-807802490282}"/>
              </a:ext>
            </a:extLst>
          </p:cNvPr>
          <p:cNvSpPr txBox="1"/>
          <p:nvPr/>
        </p:nvSpPr>
        <p:spPr>
          <a:xfrm>
            <a:off x="489251" y="128967"/>
            <a:ext cx="190850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29C5E5F-82B9-49EE-9322-5EB2EA42B9EE}"/>
              </a:ext>
            </a:extLst>
          </p:cNvPr>
          <p:cNvSpPr txBox="1"/>
          <p:nvPr/>
        </p:nvSpPr>
        <p:spPr>
          <a:xfrm>
            <a:off x="316530" y="902019"/>
            <a:ext cx="1176371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SzPct val="60000"/>
              <a:buFont typeface="Wingdings" pitchFamily="2" charset="2"/>
              <a:buChar char="l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pPr marL="342900" indent="-342900">
              <a:buSzPct val="60000"/>
              <a:buFont typeface="Wingdings" pitchFamily="2" charset="2"/>
              <a:buChar char="l"/>
            </a:pP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Knowledge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Graph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E-commerce</a:t>
            </a:r>
          </a:p>
          <a:p>
            <a:pPr marL="342900" indent="-342900">
              <a:buSzPct val="60000"/>
              <a:buFont typeface="Wingdings" pitchFamily="2" charset="2"/>
              <a:buChar char="l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Knowledge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Graph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Construction</a:t>
            </a:r>
            <a:endParaRPr lang="en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SzPct val="60000"/>
              <a:buFont typeface="Wingdings" pitchFamily="2" charset="2"/>
              <a:buChar char="l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Knowledge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Graph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</a:t>
            </a:r>
          </a:p>
          <a:p>
            <a:pPr marL="342900" indent="-342900">
              <a:buSzPct val="60000"/>
              <a:buFont typeface="Wingdings" pitchFamily="2" charset="2"/>
              <a:buChar char="l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lang="en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SzPct val="60000"/>
            </a:pPr>
            <a:endParaRPr lang="en" altLang="zh-CN" sz="2400" dirty="0"/>
          </a:p>
          <a:p>
            <a:pPr marL="342900" indent="-342900" algn="l">
              <a:buSzPct val="60000"/>
              <a:buFont typeface="Wingdings" pitchFamily="2" charset="2"/>
              <a:buChar char="l"/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buSzPct val="60000"/>
              <a:buFont typeface="Wingdings" pitchFamily="2" charset="2"/>
              <a:buChar char="l"/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buFont typeface="Wingdings" pitchFamily="2" charset="2"/>
              <a:buChar char="l"/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25C5141D-6678-0945-AF2E-8A6896ED0C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4E813-84E9-47E6-B5AC-41D88705236B}" type="slidenum">
              <a:rPr lang="zh-CN" altLang="en-US" smtClean="0"/>
              <a:t>7</a:t>
            </a:fld>
            <a:r>
              <a:rPr lang="en-US" altLang="zh-CN" dirty="0"/>
              <a:t>/25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814951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圆角矩形 1068">
            <a:extLst>
              <a:ext uri="{FF2B5EF4-FFF2-40B4-BE49-F238E27FC236}">
                <a16:creationId xmlns:a16="http://schemas.microsoft.com/office/drawing/2014/main" id="{45BE2BEB-163C-4A10-1CF7-E39E66112927}"/>
              </a:ext>
            </a:extLst>
          </p:cNvPr>
          <p:cNvSpPr/>
          <p:nvPr/>
        </p:nvSpPr>
        <p:spPr>
          <a:xfrm>
            <a:off x="5130191" y="2084643"/>
            <a:ext cx="1240899" cy="1625419"/>
          </a:xfrm>
          <a:prstGeom prst="roundRect">
            <a:avLst/>
          </a:prstGeom>
          <a:solidFill>
            <a:schemeClr val="bg1"/>
          </a:solidFill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200" dirty="0">
              <a:solidFill>
                <a:schemeClr val="tx1"/>
              </a:solidFill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63" name="圆角矩形 1062">
            <a:extLst>
              <a:ext uri="{FF2B5EF4-FFF2-40B4-BE49-F238E27FC236}">
                <a16:creationId xmlns:a16="http://schemas.microsoft.com/office/drawing/2014/main" id="{51A4D4DE-15FC-3449-C595-6F2494044492}"/>
              </a:ext>
            </a:extLst>
          </p:cNvPr>
          <p:cNvSpPr/>
          <p:nvPr/>
        </p:nvSpPr>
        <p:spPr>
          <a:xfrm>
            <a:off x="9688070" y="2503241"/>
            <a:ext cx="2045812" cy="841164"/>
          </a:xfrm>
          <a:prstGeom prst="roundRect">
            <a:avLst/>
          </a:prstGeom>
          <a:solidFill>
            <a:schemeClr val="bg1"/>
          </a:solidFill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200" dirty="0">
              <a:solidFill>
                <a:schemeClr val="tx1"/>
              </a:solidFill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任意多边形 9">
            <a:extLst>
              <a:ext uri="{FF2B5EF4-FFF2-40B4-BE49-F238E27FC236}">
                <a16:creationId xmlns:a16="http://schemas.microsoft.com/office/drawing/2014/main" id="{4BBA7E82-DC30-4ADE-B15A-97E199419285}"/>
              </a:ext>
            </a:extLst>
          </p:cNvPr>
          <p:cNvSpPr/>
          <p:nvPr/>
        </p:nvSpPr>
        <p:spPr>
          <a:xfrm flipV="1">
            <a:off x="0" y="601358"/>
            <a:ext cx="5645149" cy="61383"/>
          </a:xfrm>
          <a:custGeom>
            <a:avLst/>
            <a:gdLst>
              <a:gd name="connsiteX0" fmla="*/ 0 w 4404360"/>
              <a:gd name="connsiteY0" fmla="*/ 0 h 0"/>
              <a:gd name="connsiteX1" fmla="*/ 4404360 w 440436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404360">
                <a:moveTo>
                  <a:pt x="0" y="0"/>
                </a:moveTo>
                <a:lnTo>
                  <a:pt x="4404360" y="0"/>
                </a:lnTo>
              </a:path>
            </a:pathLst>
          </a:custGeom>
          <a:noFill/>
          <a:ln w="28575" cap="flat">
            <a:solidFill>
              <a:schemeClr val="tx1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spcFirstLastPara="1" lIns="121919" tIns="60959" rIns="121919" bIns="60959" spcCol="38100"/>
          <a:lstStyle/>
          <a:p>
            <a:pPr marL="0" marR="0" lvl="0" indent="0" algn="l" defTabSz="1219200" rtl="0" eaLnBrk="1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AFBC2E2-9B10-47F7-B50D-807802490282}"/>
              </a:ext>
            </a:extLst>
          </p:cNvPr>
          <p:cNvSpPr txBox="1"/>
          <p:nvPr/>
        </p:nvSpPr>
        <p:spPr>
          <a:xfrm>
            <a:off x="489251" y="128967"/>
            <a:ext cx="53988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Knowledge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Graph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E-commerce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B4664E8-454E-7F42-9549-06445D9B3C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4E813-84E9-47E6-B5AC-41D88705236B}" type="slidenum">
              <a:rPr lang="zh-CN" altLang="en-US" smtClean="0"/>
              <a:t>8</a:t>
            </a:fld>
            <a:r>
              <a:rPr lang="en-US" altLang="zh-CN" dirty="0"/>
              <a:t> /25</a:t>
            </a:r>
            <a:endParaRPr lang="zh-CN" altLang="en-US" dirty="0"/>
          </a:p>
        </p:txBody>
      </p:sp>
      <p:pic>
        <p:nvPicPr>
          <p:cNvPr id="1038" name="Picture 14" descr="Xiaomi logo and symbol Mi, meaning, history, PNG">
            <a:extLst>
              <a:ext uri="{FF2B5EF4-FFF2-40B4-BE49-F238E27FC236}">
                <a16:creationId xmlns:a16="http://schemas.microsoft.com/office/drawing/2014/main" id="{82B9C2F8-D666-C76B-AC8A-A8B1F53B6B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782" y="808021"/>
            <a:ext cx="2532336" cy="1424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椭圆 13">
            <a:extLst>
              <a:ext uri="{FF2B5EF4-FFF2-40B4-BE49-F238E27FC236}">
                <a16:creationId xmlns:a16="http://schemas.microsoft.com/office/drawing/2014/main" id="{B75CCD8B-CF46-ABF8-CDD8-632EADA2B031}"/>
              </a:ext>
            </a:extLst>
          </p:cNvPr>
          <p:cNvSpPr/>
          <p:nvPr/>
        </p:nvSpPr>
        <p:spPr>
          <a:xfrm>
            <a:off x="8011069" y="2001627"/>
            <a:ext cx="738356" cy="4616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>
                <a:latin typeface="SimSun" panose="02010600030101010101" pitchFamily="2" charset="-122"/>
                <a:ea typeface="SimSun" panose="02010600030101010101" pitchFamily="2" charset="-122"/>
              </a:rPr>
              <a:t>五金工具</a:t>
            </a:r>
          </a:p>
        </p:txBody>
      </p:sp>
      <p:cxnSp>
        <p:nvCxnSpPr>
          <p:cNvPr id="16" name="直线箭头连接符 15">
            <a:extLst>
              <a:ext uri="{FF2B5EF4-FFF2-40B4-BE49-F238E27FC236}">
                <a16:creationId xmlns:a16="http://schemas.microsoft.com/office/drawing/2014/main" id="{D1BA45DB-8AC8-C3A2-9774-A6D8B242BBB4}"/>
              </a:ext>
            </a:extLst>
          </p:cNvPr>
          <p:cNvCxnSpPr>
            <a:cxnSpLocks/>
            <a:stCxn id="49" idx="0"/>
            <a:endCxn id="41" idx="4"/>
          </p:cNvCxnSpPr>
          <p:nvPr/>
        </p:nvCxnSpPr>
        <p:spPr>
          <a:xfrm flipV="1">
            <a:off x="6717235" y="3190072"/>
            <a:ext cx="1663012" cy="50385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直线箭头连接符 17">
            <a:extLst>
              <a:ext uri="{FF2B5EF4-FFF2-40B4-BE49-F238E27FC236}">
                <a16:creationId xmlns:a16="http://schemas.microsoft.com/office/drawing/2014/main" id="{B5E76A05-8599-2005-86EA-33677718434C}"/>
              </a:ext>
            </a:extLst>
          </p:cNvPr>
          <p:cNvCxnSpPr>
            <a:cxnSpLocks/>
            <a:stCxn id="41" idx="0"/>
            <a:endCxn id="14" idx="4"/>
          </p:cNvCxnSpPr>
          <p:nvPr/>
        </p:nvCxnSpPr>
        <p:spPr>
          <a:xfrm flipV="1">
            <a:off x="8380247" y="2463293"/>
            <a:ext cx="0" cy="22238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3" name="椭圆 22">
            <a:extLst>
              <a:ext uri="{FF2B5EF4-FFF2-40B4-BE49-F238E27FC236}">
                <a16:creationId xmlns:a16="http://schemas.microsoft.com/office/drawing/2014/main" id="{5DAE25CB-314E-E3E5-59BF-7B7E4EF5A9E4}"/>
              </a:ext>
            </a:extLst>
          </p:cNvPr>
          <p:cNvSpPr/>
          <p:nvPr/>
        </p:nvSpPr>
        <p:spPr>
          <a:xfrm>
            <a:off x="9827564" y="2723823"/>
            <a:ext cx="1827680" cy="442543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latin typeface="SimSun" panose="02010600030101010101" pitchFamily="2" charset="-122"/>
                <a:ea typeface="SimSun" panose="02010600030101010101" pitchFamily="2" charset="-122"/>
              </a:rPr>
              <a:t>机械工人必备</a:t>
            </a:r>
          </a:p>
        </p:txBody>
      </p:sp>
      <p:sp>
        <p:nvSpPr>
          <p:cNvPr id="41" name="椭圆 40">
            <a:extLst>
              <a:ext uri="{FF2B5EF4-FFF2-40B4-BE49-F238E27FC236}">
                <a16:creationId xmlns:a16="http://schemas.microsoft.com/office/drawing/2014/main" id="{A15E870D-6621-A37B-9651-00C0E0B449EF}"/>
              </a:ext>
            </a:extLst>
          </p:cNvPr>
          <p:cNvSpPr/>
          <p:nvPr/>
        </p:nvSpPr>
        <p:spPr>
          <a:xfrm>
            <a:off x="7921814" y="2685677"/>
            <a:ext cx="916866" cy="5043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>
                <a:latin typeface="SimSun" panose="02010600030101010101" pitchFamily="2" charset="-122"/>
                <a:ea typeface="SimSun" panose="02010600030101010101" pitchFamily="2" charset="-122"/>
              </a:rPr>
              <a:t>螺丝刀</a:t>
            </a:r>
          </a:p>
        </p:txBody>
      </p:sp>
      <p:sp>
        <p:nvSpPr>
          <p:cNvPr id="49" name="椭圆 48">
            <a:extLst>
              <a:ext uri="{FF2B5EF4-FFF2-40B4-BE49-F238E27FC236}">
                <a16:creationId xmlns:a16="http://schemas.microsoft.com/office/drawing/2014/main" id="{6B61E860-3123-170C-EF15-24B2C7380D94}"/>
              </a:ext>
            </a:extLst>
          </p:cNvPr>
          <p:cNvSpPr/>
          <p:nvPr/>
        </p:nvSpPr>
        <p:spPr>
          <a:xfrm>
            <a:off x="6019090" y="3693924"/>
            <a:ext cx="1396290" cy="5043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>
                <a:latin typeface="SimSun" panose="02010600030101010101" pitchFamily="2" charset="-122"/>
                <a:ea typeface="SimSun" panose="02010600030101010101" pitchFamily="2" charset="-122"/>
              </a:rPr>
              <a:t>电动螺丝刀</a:t>
            </a:r>
          </a:p>
        </p:txBody>
      </p:sp>
      <p:sp>
        <p:nvSpPr>
          <p:cNvPr id="50" name="椭圆 49">
            <a:extLst>
              <a:ext uri="{FF2B5EF4-FFF2-40B4-BE49-F238E27FC236}">
                <a16:creationId xmlns:a16="http://schemas.microsoft.com/office/drawing/2014/main" id="{B98E50AE-0A77-9EEE-9983-8FBD31AC2F38}"/>
              </a:ext>
            </a:extLst>
          </p:cNvPr>
          <p:cNvSpPr/>
          <p:nvPr/>
        </p:nvSpPr>
        <p:spPr>
          <a:xfrm>
            <a:off x="7682102" y="3693924"/>
            <a:ext cx="1396290" cy="5043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>
                <a:latin typeface="SimSun" panose="02010600030101010101" pitchFamily="2" charset="-122"/>
                <a:ea typeface="SimSun" panose="02010600030101010101" pitchFamily="2" charset="-122"/>
              </a:rPr>
              <a:t>手动螺丝刀</a:t>
            </a:r>
          </a:p>
        </p:txBody>
      </p:sp>
      <p:sp>
        <p:nvSpPr>
          <p:cNvPr id="51" name="椭圆 50">
            <a:extLst>
              <a:ext uri="{FF2B5EF4-FFF2-40B4-BE49-F238E27FC236}">
                <a16:creationId xmlns:a16="http://schemas.microsoft.com/office/drawing/2014/main" id="{F6F8BE5A-8271-D74E-02C6-E60794AFCF1D}"/>
              </a:ext>
            </a:extLst>
          </p:cNvPr>
          <p:cNvSpPr/>
          <p:nvPr/>
        </p:nvSpPr>
        <p:spPr>
          <a:xfrm>
            <a:off x="9345114" y="3681923"/>
            <a:ext cx="1396290" cy="5043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>
                <a:latin typeface="SimSun" panose="02010600030101010101" pitchFamily="2" charset="-122"/>
                <a:ea typeface="SimSun" panose="02010600030101010101" pitchFamily="2" charset="-122"/>
              </a:rPr>
              <a:t>时尚螺丝刀</a:t>
            </a:r>
          </a:p>
        </p:txBody>
      </p:sp>
      <p:cxnSp>
        <p:nvCxnSpPr>
          <p:cNvPr id="53" name="直线箭头连接符 52">
            <a:extLst>
              <a:ext uri="{FF2B5EF4-FFF2-40B4-BE49-F238E27FC236}">
                <a16:creationId xmlns:a16="http://schemas.microsoft.com/office/drawing/2014/main" id="{8F057AE7-D50A-2A4C-CDEE-FAFE13A9FA9C}"/>
              </a:ext>
            </a:extLst>
          </p:cNvPr>
          <p:cNvCxnSpPr>
            <a:cxnSpLocks/>
            <a:stCxn id="50" idx="0"/>
            <a:endCxn id="41" idx="4"/>
          </p:cNvCxnSpPr>
          <p:nvPr/>
        </p:nvCxnSpPr>
        <p:spPr>
          <a:xfrm flipV="1">
            <a:off x="8380247" y="3190072"/>
            <a:ext cx="0" cy="50385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6" name="直线箭头连接符 55">
            <a:extLst>
              <a:ext uri="{FF2B5EF4-FFF2-40B4-BE49-F238E27FC236}">
                <a16:creationId xmlns:a16="http://schemas.microsoft.com/office/drawing/2014/main" id="{ACB1048B-D566-B9FD-E42A-1EE2FBFA8A5F}"/>
              </a:ext>
            </a:extLst>
          </p:cNvPr>
          <p:cNvCxnSpPr>
            <a:cxnSpLocks/>
            <a:stCxn id="51" idx="0"/>
            <a:endCxn id="41" idx="4"/>
          </p:cNvCxnSpPr>
          <p:nvPr/>
        </p:nvCxnSpPr>
        <p:spPr>
          <a:xfrm flipH="1" flipV="1">
            <a:off x="8380247" y="3190072"/>
            <a:ext cx="1663012" cy="49185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9" name="直线箭头连接符 58">
            <a:extLst>
              <a:ext uri="{FF2B5EF4-FFF2-40B4-BE49-F238E27FC236}">
                <a16:creationId xmlns:a16="http://schemas.microsoft.com/office/drawing/2014/main" id="{DE1A65B6-F18A-6FC3-1618-E8996EC532F2}"/>
              </a:ext>
            </a:extLst>
          </p:cNvPr>
          <p:cNvCxnSpPr>
            <a:cxnSpLocks/>
            <a:stCxn id="41" idx="6"/>
            <a:endCxn id="23" idx="2"/>
          </p:cNvCxnSpPr>
          <p:nvPr/>
        </p:nvCxnSpPr>
        <p:spPr>
          <a:xfrm>
            <a:off x="8838680" y="2937875"/>
            <a:ext cx="988884" cy="72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26" name="椭圆 1025">
            <a:extLst>
              <a:ext uri="{FF2B5EF4-FFF2-40B4-BE49-F238E27FC236}">
                <a16:creationId xmlns:a16="http://schemas.microsoft.com/office/drawing/2014/main" id="{AF6CCC54-6A55-54AA-08BC-A2D7960E5DAB}"/>
              </a:ext>
            </a:extLst>
          </p:cNvPr>
          <p:cNvSpPr/>
          <p:nvPr/>
        </p:nvSpPr>
        <p:spPr>
          <a:xfrm>
            <a:off x="6019090" y="4583860"/>
            <a:ext cx="1396290" cy="504395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>
                <a:latin typeface="SimSun" panose="02010600030101010101" pitchFamily="2" charset="-122"/>
                <a:ea typeface="SimSun" panose="02010600030101010101" pitchFamily="2" charset="-122"/>
              </a:rPr>
              <a:t>SKU_1</a:t>
            </a:r>
            <a:endParaRPr kumimoji="1" lang="zh-CN" altLang="en-US" sz="1200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1027" name="椭圆 1026">
            <a:extLst>
              <a:ext uri="{FF2B5EF4-FFF2-40B4-BE49-F238E27FC236}">
                <a16:creationId xmlns:a16="http://schemas.microsoft.com/office/drawing/2014/main" id="{F76EF354-6E69-3A36-F0A7-E3FAD5583614}"/>
              </a:ext>
            </a:extLst>
          </p:cNvPr>
          <p:cNvSpPr/>
          <p:nvPr/>
        </p:nvSpPr>
        <p:spPr>
          <a:xfrm>
            <a:off x="7682102" y="4583859"/>
            <a:ext cx="1396290" cy="504395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>
                <a:latin typeface="SimSun" panose="02010600030101010101" pitchFamily="2" charset="-122"/>
                <a:ea typeface="SimSun" panose="02010600030101010101" pitchFamily="2" charset="-122"/>
              </a:rPr>
              <a:t>SKU_2</a:t>
            </a:r>
            <a:endParaRPr kumimoji="1" lang="zh-CN" altLang="en-US" sz="1200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1028" name="椭圆 1027">
            <a:extLst>
              <a:ext uri="{FF2B5EF4-FFF2-40B4-BE49-F238E27FC236}">
                <a16:creationId xmlns:a16="http://schemas.microsoft.com/office/drawing/2014/main" id="{7CE656F0-E759-4170-49D4-D982CDF591CB}"/>
              </a:ext>
            </a:extLst>
          </p:cNvPr>
          <p:cNvSpPr/>
          <p:nvPr/>
        </p:nvSpPr>
        <p:spPr>
          <a:xfrm>
            <a:off x="9345114" y="4583859"/>
            <a:ext cx="1396290" cy="504395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>
                <a:latin typeface="SimSun" panose="02010600030101010101" pitchFamily="2" charset="-122"/>
                <a:ea typeface="SimSun" panose="02010600030101010101" pitchFamily="2" charset="-122"/>
              </a:rPr>
              <a:t>SKU_2</a:t>
            </a:r>
            <a:endParaRPr kumimoji="1" lang="zh-CN" altLang="en-US" sz="1200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cxnSp>
        <p:nvCxnSpPr>
          <p:cNvPr id="1029" name="直线箭头连接符 1028">
            <a:extLst>
              <a:ext uri="{FF2B5EF4-FFF2-40B4-BE49-F238E27FC236}">
                <a16:creationId xmlns:a16="http://schemas.microsoft.com/office/drawing/2014/main" id="{37333E0F-084A-CEFB-F3AD-3F069F8EE8BB}"/>
              </a:ext>
            </a:extLst>
          </p:cNvPr>
          <p:cNvCxnSpPr>
            <a:cxnSpLocks/>
            <a:stCxn id="1026" idx="0"/>
            <a:endCxn id="49" idx="4"/>
          </p:cNvCxnSpPr>
          <p:nvPr/>
        </p:nvCxnSpPr>
        <p:spPr>
          <a:xfrm flipV="1">
            <a:off x="6717235" y="4198319"/>
            <a:ext cx="0" cy="38554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33" name="直线箭头连接符 1032">
            <a:extLst>
              <a:ext uri="{FF2B5EF4-FFF2-40B4-BE49-F238E27FC236}">
                <a16:creationId xmlns:a16="http://schemas.microsoft.com/office/drawing/2014/main" id="{D9B70C27-AE41-EA50-5D48-BB6BA0B7DBA5}"/>
              </a:ext>
            </a:extLst>
          </p:cNvPr>
          <p:cNvCxnSpPr>
            <a:cxnSpLocks/>
            <a:stCxn id="1027" idx="0"/>
            <a:endCxn id="49" idx="4"/>
          </p:cNvCxnSpPr>
          <p:nvPr/>
        </p:nvCxnSpPr>
        <p:spPr>
          <a:xfrm flipH="1" flipV="1">
            <a:off x="6717235" y="4198319"/>
            <a:ext cx="1663012" cy="38554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37" name="直线箭头连接符 1036">
            <a:extLst>
              <a:ext uri="{FF2B5EF4-FFF2-40B4-BE49-F238E27FC236}">
                <a16:creationId xmlns:a16="http://schemas.microsoft.com/office/drawing/2014/main" id="{556E1B06-25F3-044A-4B7E-EEB074B4E559}"/>
              </a:ext>
            </a:extLst>
          </p:cNvPr>
          <p:cNvCxnSpPr>
            <a:cxnSpLocks/>
            <a:stCxn id="1028" idx="0"/>
            <a:endCxn id="49" idx="4"/>
          </p:cNvCxnSpPr>
          <p:nvPr/>
        </p:nvCxnSpPr>
        <p:spPr>
          <a:xfrm flipH="1" flipV="1">
            <a:off x="6717235" y="4198319"/>
            <a:ext cx="3326024" cy="38554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41" name="文本框 1040">
            <a:extLst>
              <a:ext uri="{FF2B5EF4-FFF2-40B4-BE49-F238E27FC236}">
                <a16:creationId xmlns:a16="http://schemas.microsoft.com/office/drawing/2014/main" id="{5332C7BC-210E-A725-7342-0BBB192C3F4D}"/>
              </a:ext>
            </a:extLst>
          </p:cNvPr>
          <p:cNvSpPr txBox="1"/>
          <p:nvPr/>
        </p:nvSpPr>
        <p:spPr>
          <a:xfrm>
            <a:off x="8365904" y="2424933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isA</a:t>
            </a:r>
            <a:endParaRPr kumimoji="1"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42" name="文本框 1041">
            <a:extLst>
              <a:ext uri="{FF2B5EF4-FFF2-40B4-BE49-F238E27FC236}">
                <a16:creationId xmlns:a16="http://schemas.microsoft.com/office/drawing/2014/main" id="{D9470576-4316-80DA-BF01-20D6128AAE41}"/>
              </a:ext>
            </a:extLst>
          </p:cNvPr>
          <p:cNvSpPr txBox="1"/>
          <p:nvPr/>
        </p:nvSpPr>
        <p:spPr>
          <a:xfrm>
            <a:off x="7334718" y="3186998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isA</a:t>
            </a:r>
            <a:endParaRPr kumimoji="1"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43" name="文本框 1042">
            <a:extLst>
              <a:ext uri="{FF2B5EF4-FFF2-40B4-BE49-F238E27FC236}">
                <a16:creationId xmlns:a16="http://schemas.microsoft.com/office/drawing/2014/main" id="{D08F1A35-2106-13C9-B240-12AC35D3D859}"/>
              </a:ext>
            </a:extLst>
          </p:cNvPr>
          <p:cNvSpPr txBox="1"/>
          <p:nvPr/>
        </p:nvSpPr>
        <p:spPr>
          <a:xfrm>
            <a:off x="8058349" y="3322425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isA</a:t>
            </a:r>
            <a:endParaRPr kumimoji="1"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44" name="文本框 1043">
            <a:extLst>
              <a:ext uri="{FF2B5EF4-FFF2-40B4-BE49-F238E27FC236}">
                <a16:creationId xmlns:a16="http://schemas.microsoft.com/office/drawing/2014/main" id="{0ABF7C2A-0320-C218-8DFE-A1FC3E1955FB}"/>
              </a:ext>
            </a:extLst>
          </p:cNvPr>
          <p:cNvSpPr txBox="1"/>
          <p:nvPr/>
        </p:nvSpPr>
        <p:spPr>
          <a:xfrm>
            <a:off x="9047965" y="3186998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isA</a:t>
            </a:r>
            <a:endParaRPr kumimoji="1"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45" name="文本框 1044">
            <a:extLst>
              <a:ext uri="{FF2B5EF4-FFF2-40B4-BE49-F238E27FC236}">
                <a16:creationId xmlns:a16="http://schemas.microsoft.com/office/drawing/2014/main" id="{0F466EA5-B0F3-5050-7F68-C0A5BAB5CF4E}"/>
              </a:ext>
            </a:extLst>
          </p:cNvPr>
          <p:cNvSpPr txBox="1"/>
          <p:nvPr/>
        </p:nvSpPr>
        <p:spPr>
          <a:xfrm>
            <a:off x="6363997" y="4243107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isA</a:t>
            </a:r>
            <a:endParaRPr kumimoji="1"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46" name="文本框 1045">
            <a:extLst>
              <a:ext uri="{FF2B5EF4-FFF2-40B4-BE49-F238E27FC236}">
                <a16:creationId xmlns:a16="http://schemas.microsoft.com/office/drawing/2014/main" id="{660F9910-ECC6-AEF1-A5A0-4880DA64906C}"/>
              </a:ext>
            </a:extLst>
          </p:cNvPr>
          <p:cNvSpPr txBox="1"/>
          <p:nvPr/>
        </p:nvSpPr>
        <p:spPr>
          <a:xfrm>
            <a:off x="7261075" y="4243106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isA</a:t>
            </a:r>
            <a:endParaRPr kumimoji="1"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47" name="文本框 1046">
            <a:extLst>
              <a:ext uri="{FF2B5EF4-FFF2-40B4-BE49-F238E27FC236}">
                <a16:creationId xmlns:a16="http://schemas.microsoft.com/office/drawing/2014/main" id="{3A3958E1-BDD8-57AC-0F97-D9C8397F3356}"/>
              </a:ext>
            </a:extLst>
          </p:cNvPr>
          <p:cNvSpPr txBox="1"/>
          <p:nvPr/>
        </p:nvSpPr>
        <p:spPr>
          <a:xfrm>
            <a:off x="8725153" y="4243107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isA</a:t>
            </a:r>
            <a:endParaRPr kumimoji="1"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48" name="圆角矩形 1047">
            <a:extLst>
              <a:ext uri="{FF2B5EF4-FFF2-40B4-BE49-F238E27FC236}">
                <a16:creationId xmlns:a16="http://schemas.microsoft.com/office/drawing/2014/main" id="{00D1FF76-45EA-3071-C317-076032CFA170}"/>
              </a:ext>
            </a:extLst>
          </p:cNvPr>
          <p:cNvSpPr/>
          <p:nvPr/>
        </p:nvSpPr>
        <p:spPr>
          <a:xfrm>
            <a:off x="5177187" y="5395103"/>
            <a:ext cx="914399" cy="36512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米家电动螺丝刀</a:t>
            </a:r>
          </a:p>
        </p:txBody>
      </p:sp>
      <p:sp>
        <p:nvSpPr>
          <p:cNvPr id="1049" name="圆角矩形 1048">
            <a:extLst>
              <a:ext uri="{FF2B5EF4-FFF2-40B4-BE49-F238E27FC236}">
                <a16:creationId xmlns:a16="http://schemas.microsoft.com/office/drawing/2014/main" id="{42E16C37-1670-372B-8944-B12FEE6EFA79}"/>
              </a:ext>
            </a:extLst>
          </p:cNvPr>
          <p:cNvSpPr/>
          <p:nvPr/>
        </p:nvSpPr>
        <p:spPr>
          <a:xfrm>
            <a:off x="6260035" y="5389002"/>
            <a:ext cx="914399" cy="36512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grey</a:t>
            </a:r>
            <a:endParaRPr kumimoji="1" lang="zh-CN" altLang="en-US" sz="1200" dirty="0">
              <a:solidFill>
                <a:schemeClr val="tx1"/>
              </a:solidFill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50" name="圆角矩形 1049">
            <a:extLst>
              <a:ext uri="{FF2B5EF4-FFF2-40B4-BE49-F238E27FC236}">
                <a16:creationId xmlns:a16="http://schemas.microsoft.com/office/drawing/2014/main" id="{37EC6748-BDF0-646B-7328-E7BA6F7BA661}"/>
              </a:ext>
            </a:extLst>
          </p:cNvPr>
          <p:cNvSpPr/>
          <p:nvPr/>
        </p:nvSpPr>
        <p:spPr>
          <a:xfrm>
            <a:off x="7342883" y="5389001"/>
            <a:ext cx="914399" cy="36512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 err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xiaomi</a:t>
            </a:r>
            <a:endParaRPr kumimoji="1" lang="zh-CN" altLang="en-US" sz="1200" dirty="0">
              <a:solidFill>
                <a:schemeClr val="tx1"/>
              </a:solidFill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051" name="直线箭头连接符 1050">
            <a:extLst>
              <a:ext uri="{FF2B5EF4-FFF2-40B4-BE49-F238E27FC236}">
                <a16:creationId xmlns:a16="http://schemas.microsoft.com/office/drawing/2014/main" id="{F3EA39B1-D831-045E-E807-161FD0B4FB06}"/>
              </a:ext>
            </a:extLst>
          </p:cNvPr>
          <p:cNvCxnSpPr>
            <a:cxnSpLocks/>
            <a:stCxn id="1026" idx="4"/>
            <a:endCxn id="1048" idx="0"/>
          </p:cNvCxnSpPr>
          <p:nvPr/>
        </p:nvCxnSpPr>
        <p:spPr>
          <a:xfrm flipH="1">
            <a:off x="5634387" y="5088255"/>
            <a:ext cx="1082848" cy="30684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54" name="直线箭头连接符 1053">
            <a:extLst>
              <a:ext uri="{FF2B5EF4-FFF2-40B4-BE49-F238E27FC236}">
                <a16:creationId xmlns:a16="http://schemas.microsoft.com/office/drawing/2014/main" id="{B155217A-FF36-2CBE-85B9-DC5CCD6E57C5}"/>
              </a:ext>
            </a:extLst>
          </p:cNvPr>
          <p:cNvCxnSpPr>
            <a:cxnSpLocks/>
            <a:stCxn id="1026" idx="4"/>
            <a:endCxn id="1049" idx="0"/>
          </p:cNvCxnSpPr>
          <p:nvPr/>
        </p:nvCxnSpPr>
        <p:spPr>
          <a:xfrm>
            <a:off x="6717235" y="5088255"/>
            <a:ext cx="0" cy="30074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57" name="直线箭头连接符 1056">
            <a:extLst>
              <a:ext uri="{FF2B5EF4-FFF2-40B4-BE49-F238E27FC236}">
                <a16:creationId xmlns:a16="http://schemas.microsoft.com/office/drawing/2014/main" id="{010CAC9D-59F0-7492-1EB8-1629DA8840DF}"/>
              </a:ext>
            </a:extLst>
          </p:cNvPr>
          <p:cNvCxnSpPr>
            <a:cxnSpLocks/>
            <a:stCxn id="1026" idx="4"/>
            <a:endCxn id="1050" idx="0"/>
          </p:cNvCxnSpPr>
          <p:nvPr/>
        </p:nvCxnSpPr>
        <p:spPr>
          <a:xfrm>
            <a:off x="6717235" y="5088255"/>
            <a:ext cx="1082848" cy="30074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60" name="文本框 1059">
            <a:extLst>
              <a:ext uri="{FF2B5EF4-FFF2-40B4-BE49-F238E27FC236}">
                <a16:creationId xmlns:a16="http://schemas.microsoft.com/office/drawing/2014/main" id="{617CBFF5-9B57-C02E-AA17-C9E323E6769A}"/>
              </a:ext>
            </a:extLst>
          </p:cNvPr>
          <p:cNvSpPr txBox="1"/>
          <p:nvPr/>
        </p:nvSpPr>
        <p:spPr>
          <a:xfrm>
            <a:off x="5694079" y="5028543"/>
            <a:ext cx="5196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name</a:t>
            </a:r>
            <a:endParaRPr kumimoji="1"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61" name="文本框 1060">
            <a:extLst>
              <a:ext uri="{FF2B5EF4-FFF2-40B4-BE49-F238E27FC236}">
                <a16:creationId xmlns:a16="http://schemas.microsoft.com/office/drawing/2014/main" id="{ED3EB027-4631-BEF6-976D-37DEA817A91D}"/>
              </a:ext>
            </a:extLst>
          </p:cNvPr>
          <p:cNvSpPr txBox="1"/>
          <p:nvPr/>
        </p:nvSpPr>
        <p:spPr>
          <a:xfrm>
            <a:off x="6443773" y="5082147"/>
            <a:ext cx="5020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color</a:t>
            </a:r>
            <a:endParaRPr kumimoji="1"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62" name="文本框 1061">
            <a:extLst>
              <a:ext uri="{FF2B5EF4-FFF2-40B4-BE49-F238E27FC236}">
                <a16:creationId xmlns:a16="http://schemas.microsoft.com/office/drawing/2014/main" id="{677AF5EC-0522-B9EB-F250-3C14FBDAA09D}"/>
              </a:ext>
            </a:extLst>
          </p:cNvPr>
          <p:cNvSpPr txBox="1"/>
          <p:nvPr/>
        </p:nvSpPr>
        <p:spPr>
          <a:xfrm>
            <a:off x="7143319" y="5020575"/>
            <a:ext cx="5357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brand</a:t>
            </a:r>
            <a:endParaRPr kumimoji="1"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65" name="文本框 1064">
            <a:extLst>
              <a:ext uri="{FF2B5EF4-FFF2-40B4-BE49-F238E27FC236}">
                <a16:creationId xmlns:a16="http://schemas.microsoft.com/office/drawing/2014/main" id="{32686EB1-1B04-A2E3-0FF8-6FC44EBC8F6D}"/>
              </a:ext>
            </a:extLst>
          </p:cNvPr>
          <p:cNvSpPr txBox="1"/>
          <p:nvPr/>
        </p:nvSpPr>
        <p:spPr>
          <a:xfrm>
            <a:off x="9714769" y="2480073"/>
            <a:ext cx="11320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Scene</a:t>
            </a:r>
            <a:r>
              <a:rPr kumimoji="1" lang="zh-CN" altLang="en-US" sz="12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12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concepts</a:t>
            </a:r>
            <a:endParaRPr kumimoji="1" lang="zh-CN" altLang="en-US" sz="1200" dirty="0"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66" name="圆角矩形 1065">
            <a:extLst>
              <a:ext uri="{FF2B5EF4-FFF2-40B4-BE49-F238E27FC236}">
                <a16:creationId xmlns:a16="http://schemas.microsoft.com/office/drawing/2014/main" id="{A854D271-D6F1-8FE4-3D57-A8F25AFA494A}"/>
              </a:ext>
            </a:extLst>
          </p:cNvPr>
          <p:cNvSpPr/>
          <p:nvPr/>
        </p:nvSpPr>
        <p:spPr>
          <a:xfrm>
            <a:off x="5257098" y="2204310"/>
            <a:ext cx="914399" cy="36512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螺丝刀</a:t>
            </a:r>
          </a:p>
        </p:txBody>
      </p:sp>
      <p:sp>
        <p:nvSpPr>
          <p:cNvPr id="1067" name="圆角矩形 1066">
            <a:extLst>
              <a:ext uri="{FF2B5EF4-FFF2-40B4-BE49-F238E27FC236}">
                <a16:creationId xmlns:a16="http://schemas.microsoft.com/office/drawing/2014/main" id="{36C6A322-B92B-BD75-D5AD-C1C425E9CEF7}"/>
              </a:ext>
            </a:extLst>
          </p:cNvPr>
          <p:cNvSpPr/>
          <p:nvPr/>
        </p:nvSpPr>
        <p:spPr>
          <a:xfrm>
            <a:off x="5257097" y="2701932"/>
            <a:ext cx="914399" cy="36512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改锥，起子，旋凿</a:t>
            </a:r>
          </a:p>
        </p:txBody>
      </p:sp>
      <p:sp>
        <p:nvSpPr>
          <p:cNvPr id="1068" name="圆角矩形 1067">
            <a:extLst>
              <a:ext uri="{FF2B5EF4-FFF2-40B4-BE49-F238E27FC236}">
                <a16:creationId xmlns:a16="http://schemas.microsoft.com/office/drawing/2014/main" id="{74029CB1-4CD8-C620-0E0E-4119FFB03E23}"/>
              </a:ext>
            </a:extLst>
          </p:cNvPr>
          <p:cNvSpPr/>
          <p:nvPr/>
        </p:nvSpPr>
        <p:spPr>
          <a:xfrm>
            <a:off x="5260564" y="3205784"/>
            <a:ext cx="914399" cy="36512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…</a:t>
            </a:r>
            <a:endParaRPr kumimoji="1" lang="zh-CN" altLang="en-US" sz="1200" dirty="0">
              <a:solidFill>
                <a:schemeClr val="tx1"/>
              </a:solidFill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070" name="直线箭头连接符 1069">
            <a:extLst>
              <a:ext uri="{FF2B5EF4-FFF2-40B4-BE49-F238E27FC236}">
                <a16:creationId xmlns:a16="http://schemas.microsoft.com/office/drawing/2014/main" id="{D0D11136-745F-D077-3D15-18021ABF4977}"/>
              </a:ext>
            </a:extLst>
          </p:cNvPr>
          <p:cNvCxnSpPr>
            <a:cxnSpLocks/>
            <a:stCxn id="41" idx="2"/>
            <a:endCxn id="1066" idx="3"/>
          </p:cNvCxnSpPr>
          <p:nvPr/>
        </p:nvCxnSpPr>
        <p:spPr>
          <a:xfrm flipH="1" flipV="1">
            <a:off x="6171497" y="2386873"/>
            <a:ext cx="1750317" cy="55100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73" name="直线箭头连接符 1072">
            <a:extLst>
              <a:ext uri="{FF2B5EF4-FFF2-40B4-BE49-F238E27FC236}">
                <a16:creationId xmlns:a16="http://schemas.microsoft.com/office/drawing/2014/main" id="{8AC6F0E9-3CB8-F1B9-83D8-58B8D2C77F62}"/>
              </a:ext>
            </a:extLst>
          </p:cNvPr>
          <p:cNvCxnSpPr>
            <a:cxnSpLocks/>
            <a:stCxn id="41" idx="2"/>
            <a:endCxn id="1067" idx="3"/>
          </p:cNvCxnSpPr>
          <p:nvPr/>
        </p:nvCxnSpPr>
        <p:spPr>
          <a:xfrm flipH="1" flipV="1">
            <a:off x="6171496" y="2884495"/>
            <a:ext cx="1750318" cy="5338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76" name="直线箭头连接符 1075">
            <a:extLst>
              <a:ext uri="{FF2B5EF4-FFF2-40B4-BE49-F238E27FC236}">
                <a16:creationId xmlns:a16="http://schemas.microsoft.com/office/drawing/2014/main" id="{D98D94DF-B813-B1E0-AC17-F4243FE7BBD3}"/>
              </a:ext>
            </a:extLst>
          </p:cNvPr>
          <p:cNvCxnSpPr>
            <a:cxnSpLocks/>
            <a:stCxn id="41" idx="2"/>
            <a:endCxn id="1068" idx="3"/>
          </p:cNvCxnSpPr>
          <p:nvPr/>
        </p:nvCxnSpPr>
        <p:spPr>
          <a:xfrm flipH="1">
            <a:off x="6174963" y="2937875"/>
            <a:ext cx="1746851" cy="45047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79" name="文本框 1078">
            <a:extLst>
              <a:ext uri="{FF2B5EF4-FFF2-40B4-BE49-F238E27FC236}">
                <a16:creationId xmlns:a16="http://schemas.microsoft.com/office/drawing/2014/main" id="{4AFDD79B-CFEF-4E2E-BEC2-32A70BDB6256}"/>
              </a:ext>
            </a:extLst>
          </p:cNvPr>
          <p:cNvSpPr txBox="1"/>
          <p:nvPr/>
        </p:nvSpPr>
        <p:spPr>
          <a:xfrm>
            <a:off x="6776568" y="2328106"/>
            <a:ext cx="5196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name</a:t>
            </a:r>
            <a:endParaRPr kumimoji="1"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80" name="文本框 1079">
            <a:extLst>
              <a:ext uri="{FF2B5EF4-FFF2-40B4-BE49-F238E27FC236}">
                <a16:creationId xmlns:a16="http://schemas.microsoft.com/office/drawing/2014/main" id="{F69BCAD5-1693-BB44-8B86-B8DFED9FD990}"/>
              </a:ext>
            </a:extLst>
          </p:cNvPr>
          <p:cNvSpPr txBox="1"/>
          <p:nvPr/>
        </p:nvSpPr>
        <p:spPr>
          <a:xfrm>
            <a:off x="6513103" y="2668096"/>
            <a:ext cx="7489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synonym</a:t>
            </a:r>
            <a:endParaRPr kumimoji="1"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81" name="文本框 1080">
            <a:extLst>
              <a:ext uri="{FF2B5EF4-FFF2-40B4-BE49-F238E27FC236}">
                <a16:creationId xmlns:a16="http://schemas.microsoft.com/office/drawing/2014/main" id="{32BBDE9E-A43E-FE38-8D66-98988CE82945}"/>
              </a:ext>
            </a:extLst>
          </p:cNvPr>
          <p:cNvSpPr txBox="1"/>
          <p:nvPr/>
        </p:nvSpPr>
        <p:spPr>
          <a:xfrm>
            <a:off x="6495179" y="3035677"/>
            <a:ext cx="10631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Other</a:t>
            </a:r>
            <a:r>
              <a:rPr kumimoji="1"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features</a:t>
            </a:r>
            <a:endParaRPr kumimoji="1"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77B1E76-5B14-8BBB-6169-0AB8FA7F5AA3}"/>
              </a:ext>
            </a:extLst>
          </p:cNvPr>
          <p:cNvSpPr txBox="1"/>
          <p:nvPr/>
        </p:nvSpPr>
        <p:spPr>
          <a:xfrm>
            <a:off x="457935" y="6356350"/>
            <a:ext cx="977346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200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彭力</a:t>
            </a:r>
            <a:r>
              <a:rPr lang="en-US" altLang="zh-CN" sz="1200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.</a:t>
            </a:r>
            <a:r>
              <a:rPr lang="zh-CN" altLang="en-US" sz="1200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知识图谱在小米的应用与探索</a:t>
            </a:r>
            <a:r>
              <a:rPr lang="en-US" altLang="zh-CN" sz="1200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.</a:t>
            </a:r>
            <a:r>
              <a:rPr lang="zh-CN" altLang="en-US" sz="1200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" altLang="zh-CN" sz="1200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https://</a:t>
            </a:r>
            <a:r>
              <a:rPr lang="en" altLang="zh-CN" sz="1200" dirty="0" err="1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mp.weixin.qq.com</a:t>
            </a:r>
            <a:r>
              <a:rPr lang="en" altLang="zh-CN" sz="1200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/s/GbZK9U-ePx3zyUjnw8vvUA</a:t>
            </a:r>
            <a:r>
              <a:rPr lang="en-US" altLang="zh-CN" sz="1200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. </a:t>
            </a:r>
            <a:endParaRPr lang="en-US" altLang="zh-CN" sz="1200" i="1" dirty="0">
              <a:solidFill>
                <a:schemeClr val="accent3">
                  <a:lumMod val="75000"/>
                </a:schemeClr>
              </a:solidFill>
              <a:effectLst/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D617082-A107-84A0-7719-A9BF1914FFC8}"/>
              </a:ext>
            </a:extLst>
          </p:cNvPr>
          <p:cNvSpPr txBox="1"/>
          <p:nvPr/>
        </p:nvSpPr>
        <p:spPr>
          <a:xfrm>
            <a:off x="457935" y="902019"/>
            <a:ext cx="7421287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e-commerce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Knowledge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Graph</a:t>
            </a:r>
          </a:p>
          <a:p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Product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taxonomy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Primitive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product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concepts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Synonyms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Hypernym-hyponyms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Scene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concepts</a:t>
            </a:r>
          </a:p>
        </p:txBody>
      </p:sp>
    </p:spTree>
    <p:extLst>
      <p:ext uri="{BB962C8B-B14F-4D97-AF65-F5344CB8AC3E}">
        <p14:creationId xmlns:p14="http://schemas.microsoft.com/office/powerpoint/2010/main" val="7765124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>
            <a:extLst>
              <a:ext uri="{FF2B5EF4-FFF2-40B4-BE49-F238E27FC236}">
                <a16:creationId xmlns:a16="http://schemas.microsoft.com/office/drawing/2014/main" id="{CD617082-A107-84A0-7719-A9BF1914FFC8}"/>
              </a:ext>
            </a:extLst>
          </p:cNvPr>
          <p:cNvSpPr txBox="1"/>
          <p:nvPr/>
        </p:nvSpPr>
        <p:spPr>
          <a:xfrm>
            <a:off x="457935" y="902019"/>
            <a:ext cx="1043394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AliCoCo</a:t>
            </a:r>
            <a:r>
              <a:rPr lang="en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Alibaba E-commerce Cognitive Concept Net 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Goal: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describe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understand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need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items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e-commerce</a:t>
            </a:r>
          </a:p>
        </p:txBody>
      </p:sp>
      <p:sp>
        <p:nvSpPr>
          <p:cNvPr id="4" name="任意多边形 9">
            <a:extLst>
              <a:ext uri="{FF2B5EF4-FFF2-40B4-BE49-F238E27FC236}">
                <a16:creationId xmlns:a16="http://schemas.microsoft.com/office/drawing/2014/main" id="{4BBA7E82-DC30-4ADE-B15A-97E199419285}"/>
              </a:ext>
            </a:extLst>
          </p:cNvPr>
          <p:cNvSpPr/>
          <p:nvPr/>
        </p:nvSpPr>
        <p:spPr>
          <a:xfrm flipV="1">
            <a:off x="0" y="601358"/>
            <a:ext cx="5645149" cy="61383"/>
          </a:xfrm>
          <a:custGeom>
            <a:avLst/>
            <a:gdLst>
              <a:gd name="connsiteX0" fmla="*/ 0 w 4404360"/>
              <a:gd name="connsiteY0" fmla="*/ 0 h 0"/>
              <a:gd name="connsiteX1" fmla="*/ 4404360 w 440436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404360">
                <a:moveTo>
                  <a:pt x="0" y="0"/>
                </a:moveTo>
                <a:lnTo>
                  <a:pt x="4404360" y="0"/>
                </a:lnTo>
              </a:path>
            </a:pathLst>
          </a:custGeom>
          <a:noFill/>
          <a:ln w="28575" cap="flat">
            <a:solidFill>
              <a:schemeClr val="tx1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spcFirstLastPara="1" lIns="121919" tIns="60959" rIns="121919" bIns="60959" spcCol="38100"/>
          <a:lstStyle/>
          <a:p>
            <a:pPr marL="0" marR="0" lvl="0" indent="0" algn="l" defTabSz="1219200" rtl="0" eaLnBrk="1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AFBC2E2-9B10-47F7-B50D-807802490282}"/>
              </a:ext>
            </a:extLst>
          </p:cNvPr>
          <p:cNvSpPr txBox="1"/>
          <p:nvPr/>
        </p:nvSpPr>
        <p:spPr>
          <a:xfrm>
            <a:off x="489251" y="128967"/>
            <a:ext cx="53988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Knowledge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Graph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E-commerce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B4664E8-454E-7F42-9549-06445D9B3C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4E813-84E9-47E6-B5AC-41D88705236B}" type="slidenum">
              <a:rPr lang="zh-CN" altLang="en-US" smtClean="0"/>
              <a:t>9</a:t>
            </a:fld>
            <a:r>
              <a:rPr lang="en-US" altLang="zh-CN" dirty="0"/>
              <a:t> /25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77B1E76-5B14-8BBB-6169-0AB8FA7F5AA3}"/>
              </a:ext>
            </a:extLst>
          </p:cNvPr>
          <p:cNvSpPr txBox="1"/>
          <p:nvPr/>
        </p:nvSpPr>
        <p:spPr>
          <a:xfrm>
            <a:off x="457935" y="6356350"/>
            <a:ext cx="931724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sz="1200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Luo, X., Liu, L., Yang, Y., Bo, L., Cao, Y., Wu, J., ... &amp; Zhu, K. Q. (2020, June). </a:t>
            </a:r>
            <a:r>
              <a:rPr lang="en" altLang="zh-CN" sz="1200" dirty="0" err="1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AliCoCo</a:t>
            </a:r>
            <a:r>
              <a:rPr lang="en" altLang="zh-CN" sz="1200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: Alibaba e-commerce cognitive concept net. In Proceedings of the 2020 ACM SIGMOD international conference on management of data (pp. 313-327)</a:t>
            </a:r>
            <a:r>
              <a:rPr lang="en-US" altLang="zh-CN" sz="1200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. </a:t>
            </a:r>
          </a:p>
        </p:txBody>
      </p:sp>
      <p:pic>
        <p:nvPicPr>
          <p:cNvPr id="2" name="Picture 2" descr="Alibaba, logo Icon in Social networks">
            <a:extLst>
              <a:ext uri="{FF2B5EF4-FFF2-40B4-BE49-F238E27FC236}">
                <a16:creationId xmlns:a16="http://schemas.microsoft.com/office/drawing/2014/main" id="{6DC14D4E-9C12-CCA3-B6D9-2F59B815E8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359" y="765803"/>
            <a:ext cx="571632" cy="571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662A5BB-5A32-0B7E-6BAD-F3CC58BF84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935" y="1869232"/>
            <a:ext cx="7485746" cy="383664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27EAF24-BBC3-6DBF-4014-FD652D8689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2835" y="1869232"/>
            <a:ext cx="4215892" cy="1092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4428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21162</TotalTime>
  <Words>1476</Words>
  <Application>Microsoft Macintosh PowerPoint</Application>
  <PresentationFormat>宽屏</PresentationFormat>
  <Paragraphs>342</Paragraphs>
  <Slides>25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4" baseType="lpstr">
      <vt:lpstr>等线</vt:lpstr>
      <vt:lpstr>等线 Light</vt:lpstr>
      <vt:lpstr>宋体</vt:lpstr>
      <vt:lpstr>Arial</vt:lpstr>
      <vt:lpstr>Cambria Math</vt:lpstr>
      <vt:lpstr>Helvetica Light</vt:lpstr>
      <vt:lpstr>Times New Roman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宋 秀杰</dc:creator>
  <cp:lastModifiedBy>Microsoft Office User</cp:lastModifiedBy>
  <cp:revision>44</cp:revision>
  <dcterms:created xsi:type="dcterms:W3CDTF">2022-03-13T06:52:50Z</dcterms:created>
  <dcterms:modified xsi:type="dcterms:W3CDTF">2022-09-21T10:15:08Z</dcterms:modified>
</cp:coreProperties>
</file>